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2"/>
  </p:sldMasterIdLst>
  <p:notesMasterIdLst>
    <p:notesMasterId r:id="rId32"/>
  </p:notesMasterIdLst>
  <p:handoutMasterIdLst>
    <p:handoutMasterId r:id="rId33"/>
  </p:handoutMasterIdLst>
  <p:sldIdLst>
    <p:sldId id="284" r:id="rId3"/>
    <p:sldId id="257" r:id="rId4"/>
    <p:sldId id="258" r:id="rId5"/>
    <p:sldId id="304" r:id="rId6"/>
    <p:sldId id="291" r:id="rId7"/>
    <p:sldId id="260" r:id="rId8"/>
    <p:sldId id="307" r:id="rId9"/>
    <p:sldId id="302" r:id="rId10"/>
    <p:sldId id="261" r:id="rId11"/>
    <p:sldId id="292" r:id="rId12"/>
    <p:sldId id="315" r:id="rId13"/>
    <p:sldId id="293" r:id="rId14"/>
    <p:sldId id="294" r:id="rId15"/>
    <p:sldId id="308" r:id="rId16"/>
    <p:sldId id="309" r:id="rId17"/>
    <p:sldId id="295" r:id="rId18"/>
    <p:sldId id="296" r:id="rId19"/>
    <p:sldId id="313" r:id="rId20"/>
    <p:sldId id="311" r:id="rId21"/>
    <p:sldId id="312" r:id="rId22"/>
    <p:sldId id="297" r:id="rId23"/>
    <p:sldId id="310" r:id="rId24"/>
    <p:sldId id="298" r:id="rId25"/>
    <p:sldId id="286" r:id="rId26"/>
    <p:sldId id="290" r:id="rId27"/>
    <p:sldId id="306" r:id="rId28"/>
    <p:sldId id="316" r:id="rId29"/>
    <p:sldId id="305" r:id="rId30"/>
    <p:sldId id="262" r:id="rId31"/>
  </p:sldIdLst>
  <p:sldSz cx="12192000" cy="6858000"/>
  <p:notesSz cx="10234613" cy="7104063"/>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ương Minh" initials="PM" lastIdx="1" clrIdx="0">
    <p:extLst>
      <p:ext uri="{19B8F6BF-5375-455C-9EA6-DF929625EA0E}">
        <p15:presenceInfo xmlns:p15="http://schemas.microsoft.com/office/powerpoint/2012/main" userId="02ca9f9d8602d1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4660"/>
  </p:normalViewPr>
  <p:slideViewPr>
    <p:cSldViewPr snapToGrid="0">
      <p:cViewPr varScale="1">
        <p:scale>
          <a:sx n="69" d="100"/>
          <a:sy n="69" d="100"/>
        </p:scale>
        <p:origin x="750"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0EEB48-2894-4CA1-B4C6-D31B07D60126}"/>
              </a:ext>
            </a:extLst>
          </p:cNvPr>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672BA0-A1F0-47E9-A6F9-F51BB82BFB59}"/>
              </a:ext>
            </a:extLst>
          </p:cNvPr>
          <p:cNvSpPr>
            <a:spLocks noGrp="1"/>
          </p:cNvSpPr>
          <p:nvPr>
            <p:ph type="dt" sz="quarter" idx="1"/>
          </p:nvPr>
        </p:nvSpPr>
        <p:spPr>
          <a:xfrm>
            <a:off x="5797708" y="0"/>
            <a:ext cx="4434617" cy="355920"/>
          </a:xfrm>
          <a:prstGeom prst="rect">
            <a:avLst/>
          </a:prstGeom>
        </p:spPr>
        <p:txBody>
          <a:bodyPr vert="horz" lIns="91440" tIns="45720" rIns="91440" bIns="45720" rtlCol="0"/>
          <a:lstStyle>
            <a:lvl1pPr algn="r">
              <a:defRPr sz="1200"/>
            </a:lvl1pPr>
          </a:lstStyle>
          <a:p>
            <a:fld id="{193C2CAA-E9FF-48C5-B589-EB28F818FC55}" type="datetimeFigureOut">
              <a:rPr lang="en-US" smtClean="0"/>
              <a:t>12/17/2019</a:t>
            </a:fld>
            <a:endParaRPr lang="en-US"/>
          </a:p>
        </p:txBody>
      </p:sp>
      <p:sp>
        <p:nvSpPr>
          <p:cNvPr id="4" name="Footer Placeholder 3">
            <a:extLst>
              <a:ext uri="{FF2B5EF4-FFF2-40B4-BE49-F238E27FC236}">
                <a16:creationId xmlns:a16="http://schemas.microsoft.com/office/drawing/2014/main" id="{B1A45A4D-C58A-4FAF-8AE0-DBA57D4915AC}"/>
              </a:ext>
            </a:extLst>
          </p:cNvPr>
          <p:cNvSpPr>
            <a:spLocks noGrp="1"/>
          </p:cNvSpPr>
          <p:nvPr>
            <p:ph type="ftr" sz="quarter" idx="2"/>
          </p:nvPr>
        </p:nvSpPr>
        <p:spPr>
          <a:xfrm>
            <a:off x="1" y="6748143"/>
            <a:ext cx="4434618" cy="355920"/>
          </a:xfrm>
          <a:prstGeom prst="rect">
            <a:avLst/>
          </a:prstGeom>
        </p:spPr>
        <p:txBody>
          <a:bodyPr vert="horz" lIns="91440" tIns="45720" rIns="91440" bIns="45720" rtlCol="0" anchor="b"/>
          <a:lstStyle>
            <a:lvl1pPr algn="l">
              <a:defRPr sz="1200"/>
            </a:lvl1pPr>
          </a:lstStyle>
          <a:p>
            <a:r>
              <a:rPr lang="en-US"/>
              <a:t>1</a:t>
            </a:r>
          </a:p>
        </p:txBody>
      </p:sp>
      <p:sp>
        <p:nvSpPr>
          <p:cNvPr id="5" name="Slide Number Placeholder 4">
            <a:extLst>
              <a:ext uri="{FF2B5EF4-FFF2-40B4-BE49-F238E27FC236}">
                <a16:creationId xmlns:a16="http://schemas.microsoft.com/office/drawing/2014/main" id="{70101341-BCBE-48D4-8E46-43C66E0A2C6E}"/>
              </a:ext>
            </a:extLst>
          </p:cNvPr>
          <p:cNvSpPr>
            <a:spLocks noGrp="1"/>
          </p:cNvSpPr>
          <p:nvPr>
            <p:ph type="sldNum" sz="quarter" idx="3"/>
          </p:nvPr>
        </p:nvSpPr>
        <p:spPr>
          <a:xfrm>
            <a:off x="5797708" y="6748143"/>
            <a:ext cx="4434617" cy="355920"/>
          </a:xfrm>
          <a:prstGeom prst="rect">
            <a:avLst/>
          </a:prstGeom>
        </p:spPr>
        <p:txBody>
          <a:bodyPr vert="horz" lIns="91440" tIns="45720" rIns="91440" bIns="45720" rtlCol="0" anchor="b"/>
          <a:lstStyle>
            <a:lvl1pPr algn="r">
              <a:defRPr sz="1200"/>
            </a:lvl1pPr>
          </a:lstStyle>
          <a:p>
            <a:fld id="{57FBF1FC-28CF-4309-AFDE-1CA8F6BEE0D7}" type="slidenum">
              <a:rPr lang="en-US" smtClean="0"/>
              <a:t>‹#›</a:t>
            </a:fld>
            <a:endParaRPr lang="en-US"/>
          </a:p>
        </p:txBody>
      </p:sp>
    </p:spTree>
    <p:extLst>
      <p:ext uri="{BB962C8B-B14F-4D97-AF65-F5344CB8AC3E}">
        <p14:creationId xmlns:p14="http://schemas.microsoft.com/office/powerpoint/2010/main" val="34687274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434618" cy="35592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797708" y="0"/>
            <a:ext cx="4434617" cy="355920"/>
          </a:xfrm>
          <a:prstGeom prst="rect">
            <a:avLst/>
          </a:prstGeom>
        </p:spPr>
        <p:txBody>
          <a:bodyPr vert="horz" lIns="91440" tIns="45720" rIns="91440" bIns="45720" rtlCol="0"/>
          <a:lstStyle>
            <a:lvl1pPr algn="r">
              <a:defRPr sz="1200"/>
            </a:lvl1pPr>
          </a:lstStyle>
          <a:p>
            <a:fld id="{6933D2C8-0E77-49EC-A2A5-C19CFBCCE493}" type="datetimeFigureOut">
              <a:rPr lang="zh-CN" altLang="en-US" smtClean="0"/>
              <a:t>2019/12/17</a:t>
            </a:fld>
            <a:endParaRPr lang="zh-CN" altLang="en-US"/>
          </a:p>
        </p:txBody>
      </p:sp>
      <p:sp>
        <p:nvSpPr>
          <p:cNvPr id="4" name="幻灯片图像占位符 3"/>
          <p:cNvSpPr>
            <a:spLocks noGrp="1" noRot="1" noChangeAspect="1"/>
          </p:cNvSpPr>
          <p:nvPr>
            <p:ph type="sldImg" idx="2"/>
          </p:nvPr>
        </p:nvSpPr>
        <p:spPr>
          <a:xfrm>
            <a:off x="2986088" y="887413"/>
            <a:ext cx="4264025" cy="239871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1024605" y="3419251"/>
            <a:ext cx="8187690" cy="279666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748143"/>
            <a:ext cx="4434618" cy="355920"/>
          </a:xfrm>
          <a:prstGeom prst="rect">
            <a:avLst/>
          </a:prstGeom>
        </p:spPr>
        <p:txBody>
          <a:bodyPr vert="horz" lIns="91440" tIns="45720" rIns="91440" bIns="45720" rtlCol="0" anchor="b"/>
          <a:lstStyle>
            <a:lvl1pPr algn="l">
              <a:defRPr sz="1200"/>
            </a:lvl1pPr>
          </a:lstStyle>
          <a:p>
            <a:r>
              <a:rPr lang="en-US" altLang="zh-CN"/>
              <a:t>1</a:t>
            </a:r>
            <a:endParaRPr lang="zh-CN" altLang="en-US"/>
          </a:p>
        </p:txBody>
      </p:sp>
      <p:sp>
        <p:nvSpPr>
          <p:cNvPr id="7" name="灯片编号占位符 6"/>
          <p:cNvSpPr>
            <a:spLocks noGrp="1"/>
          </p:cNvSpPr>
          <p:nvPr>
            <p:ph type="sldNum" sz="quarter" idx="5"/>
          </p:nvPr>
        </p:nvSpPr>
        <p:spPr>
          <a:xfrm>
            <a:off x="5797708" y="6748143"/>
            <a:ext cx="4434617" cy="355920"/>
          </a:xfrm>
          <a:prstGeom prst="rect">
            <a:avLst/>
          </a:prstGeom>
        </p:spPr>
        <p:txBody>
          <a:bodyPr vert="horz" lIns="91440" tIns="45720" rIns="91440" bIns="45720" rtlCol="0" anchor="b"/>
          <a:lstStyle>
            <a:lvl1pPr algn="r">
              <a:defRPr sz="1200"/>
            </a:lvl1pPr>
          </a:lstStyle>
          <a:p>
            <a:fld id="{50D21365-F1D8-47CC-8906-823C7233621A}" type="slidenum">
              <a:rPr lang="zh-CN" altLang="en-US" smtClean="0"/>
              <a:t>‹#›</a:t>
            </a:fld>
            <a:endParaRPr lang="zh-CN" altLang="en-US"/>
          </a:p>
        </p:txBody>
      </p:sp>
    </p:spTree>
    <p:extLst>
      <p:ext uri="{BB962C8B-B14F-4D97-AF65-F5344CB8AC3E}">
        <p14:creationId xmlns:p14="http://schemas.microsoft.com/office/powerpoint/2010/main" val="74084958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2</a:t>
            </a:fld>
            <a:endParaRPr lang="zh-CN" altLang="en-US"/>
          </a:p>
        </p:txBody>
      </p:sp>
      <p:sp>
        <p:nvSpPr>
          <p:cNvPr id="5" name="Footer Placeholder 4">
            <a:extLst>
              <a:ext uri="{FF2B5EF4-FFF2-40B4-BE49-F238E27FC236}">
                <a16:creationId xmlns:a16="http://schemas.microsoft.com/office/drawing/2014/main" id="{BA6BB647-D060-4057-B7C6-6150D59224F7}"/>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354748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3</a:t>
            </a:fld>
            <a:endParaRPr lang="zh-CN" altLang="en-US"/>
          </a:p>
        </p:txBody>
      </p:sp>
      <p:sp>
        <p:nvSpPr>
          <p:cNvPr id="5" name="Footer Placeholder 4">
            <a:extLst>
              <a:ext uri="{FF2B5EF4-FFF2-40B4-BE49-F238E27FC236}">
                <a16:creationId xmlns:a16="http://schemas.microsoft.com/office/drawing/2014/main" id="{D444F957-77D6-4239-818E-A42DF6913C77}"/>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384842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6</a:t>
            </a:fld>
            <a:endParaRPr lang="zh-CN" altLang="en-US"/>
          </a:p>
        </p:txBody>
      </p:sp>
      <p:sp>
        <p:nvSpPr>
          <p:cNvPr id="5" name="Footer Placeholder 4">
            <a:extLst>
              <a:ext uri="{FF2B5EF4-FFF2-40B4-BE49-F238E27FC236}">
                <a16:creationId xmlns:a16="http://schemas.microsoft.com/office/drawing/2014/main" id="{634CFA78-DE9A-48E9-90B0-002DA51379FE}"/>
              </a:ext>
            </a:extLst>
          </p:cNvPr>
          <p:cNvSpPr>
            <a:spLocks noGrp="1"/>
          </p:cNvSpPr>
          <p:nvPr>
            <p:ph type="ftr" sz="quarter" idx="4"/>
          </p:nvPr>
        </p:nvSpPr>
        <p:spPr/>
        <p:txBody>
          <a:bodyPr/>
          <a:lstStyle/>
          <a:p>
            <a:r>
              <a:rPr lang="en-US" altLang="zh-CN" dirty="0"/>
              <a:t>1</a:t>
            </a:r>
            <a:endParaRPr lang="zh-CN" altLang="en-US"/>
          </a:p>
        </p:txBody>
      </p:sp>
    </p:spTree>
    <p:extLst>
      <p:ext uri="{BB962C8B-B14F-4D97-AF65-F5344CB8AC3E}">
        <p14:creationId xmlns:p14="http://schemas.microsoft.com/office/powerpoint/2010/main" val="147785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9</a:t>
            </a:fld>
            <a:endParaRPr lang="zh-CN" altLang="en-US"/>
          </a:p>
        </p:txBody>
      </p:sp>
      <p:sp>
        <p:nvSpPr>
          <p:cNvPr id="5" name="Footer Placeholder 4">
            <a:extLst>
              <a:ext uri="{FF2B5EF4-FFF2-40B4-BE49-F238E27FC236}">
                <a16:creationId xmlns:a16="http://schemas.microsoft.com/office/drawing/2014/main" id="{63E95B42-97F9-4EA2-91C0-E29BF4AD7CA8}"/>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341756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24</a:t>
            </a:fld>
            <a:endParaRPr lang="zh-CN" altLang="en-US"/>
          </a:p>
        </p:txBody>
      </p:sp>
      <p:sp>
        <p:nvSpPr>
          <p:cNvPr id="5" name="Footer Placeholder 4">
            <a:extLst>
              <a:ext uri="{FF2B5EF4-FFF2-40B4-BE49-F238E27FC236}">
                <a16:creationId xmlns:a16="http://schemas.microsoft.com/office/drawing/2014/main" id="{CF4A070E-A3C7-4A54-8653-D318FF261D7C}"/>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3626780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0D21365-F1D8-47CC-8906-823C7233621A}" type="slidenum">
              <a:rPr lang="zh-CN" altLang="en-US" smtClean="0"/>
              <a:t>29</a:t>
            </a:fld>
            <a:endParaRPr lang="zh-CN" altLang="en-US"/>
          </a:p>
        </p:txBody>
      </p:sp>
      <p:sp>
        <p:nvSpPr>
          <p:cNvPr id="5" name="Footer Placeholder 4">
            <a:extLst>
              <a:ext uri="{FF2B5EF4-FFF2-40B4-BE49-F238E27FC236}">
                <a16:creationId xmlns:a16="http://schemas.microsoft.com/office/drawing/2014/main" id="{DCC111BD-C6D6-416A-8A1E-1245A26EEF96}"/>
              </a:ext>
            </a:extLst>
          </p:cNvPr>
          <p:cNvSpPr>
            <a:spLocks noGrp="1"/>
          </p:cNvSpPr>
          <p:nvPr>
            <p:ph type="ftr" sz="quarter" idx="4"/>
          </p:nvPr>
        </p:nvSpPr>
        <p:spPr/>
        <p:txBody>
          <a:bodyPr/>
          <a:lstStyle/>
          <a:p>
            <a:r>
              <a:rPr lang="en-US" altLang="zh-CN"/>
              <a:t>1</a:t>
            </a:r>
            <a:endParaRPr lang="zh-CN" altLang="en-US"/>
          </a:p>
        </p:txBody>
      </p:sp>
    </p:spTree>
    <p:extLst>
      <p:ext uri="{BB962C8B-B14F-4D97-AF65-F5344CB8AC3E}">
        <p14:creationId xmlns:p14="http://schemas.microsoft.com/office/powerpoint/2010/main" val="909521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Tree>
    <p:extLst>
      <p:ext uri="{BB962C8B-B14F-4D97-AF65-F5344CB8AC3E}">
        <p14:creationId xmlns:p14="http://schemas.microsoft.com/office/powerpoint/2010/main" val="333940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77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bg1">
                    <a:lumMod val="9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bg1">
                    <a:lumMod val="9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bg1">
                    <a:lumMod val="9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62160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9563" y="0"/>
            <a:ext cx="10032437" cy="1179288"/>
          </a:xfrm>
          <a:prstGeom prst="rect">
            <a:avLst/>
          </a:prstGeom>
        </p:spPr>
        <p:txBody>
          <a:bodyPr anchor="ctr"/>
          <a:lstStyle>
            <a:lvl1pPr algn="l">
              <a:defRPr>
                <a:solidFill>
                  <a:schemeClr val="bg1">
                    <a:lumMod val="95000"/>
                  </a:schemeClr>
                </a:solidFill>
                <a:latin typeface="Arial" pitchFamily="34" charset="0"/>
                <a:cs typeface="Arial" pitchFamily="34" charset="0"/>
              </a:defRPr>
            </a:lvl1pPr>
          </a:lstStyle>
          <a:p>
            <a:r>
              <a:rPr lang="en-US" altLang="ko-KR" dirty="0"/>
              <a:t>Free PPT _ Click to add title</a:t>
            </a:r>
            <a:endParaRPr lang="ko-KR" altLang="en-US" dirty="0"/>
          </a:p>
        </p:txBody>
      </p:sp>
      <p:sp>
        <p:nvSpPr>
          <p:cNvPr id="4" name="Content Placeholder 2"/>
          <p:cNvSpPr>
            <a:spLocks noGrp="1"/>
          </p:cNvSpPr>
          <p:nvPr>
            <p:ph idx="1"/>
          </p:nvPr>
        </p:nvSpPr>
        <p:spPr>
          <a:xfrm>
            <a:off x="2639616" y="1316766"/>
            <a:ext cx="9217024" cy="614197"/>
          </a:xfrm>
          <a:prstGeom prst="rect">
            <a:avLst/>
          </a:prstGeom>
        </p:spPr>
        <p:txBody>
          <a:bodyPr anchor="ctr"/>
          <a:lstStyle>
            <a:lvl1pPr marL="0" indent="0">
              <a:buNone/>
              <a:defRPr sz="2667">
                <a:solidFill>
                  <a:schemeClr val="bg1">
                    <a:lumMod val="9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2653408" y="2218994"/>
            <a:ext cx="9217024" cy="3994316"/>
          </a:xfrm>
          <a:prstGeom prst="rect">
            <a:avLst/>
          </a:prstGeom>
        </p:spPr>
        <p:txBody>
          <a:bodyPr lIns="396000" anchor="t"/>
          <a:lstStyle>
            <a:lvl1pPr marL="0" indent="0">
              <a:buNone/>
              <a:defRPr sz="1867">
                <a:solidFill>
                  <a:schemeClr val="bg1">
                    <a:lumMod val="9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715881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文本框 7"/>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感谢您下载包图网平台上提供的</a:t>
            </a:r>
            <a:r>
              <a:rPr lang="en-US" altLang="zh-CN" sz="300" dirty="0">
                <a:solidFill>
                  <a:schemeClr val="bg1">
                    <a:lumMod val="95000"/>
                  </a:schemeClr>
                </a:solidFill>
                <a:latin typeface="Microsoft YaHei UI" panose="020B0503020204020204" pitchFamily="34" charset="-122"/>
                <a:ea typeface="Microsoft YaHei UI" panose="020B0503020204020204" pitchFamily="34" charset="-122"/>
                <a:sym typeface="+mn-ea"/>
              </a:rPr>
              <a:t>PPT</a:t>
            </a:r>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lumMod val="95000"/>
                  </a:schemeClr>
                </a:solidFill>
                <a:latin typeface="Microsoft YaHei UI" panose="020B0503020204020204" pitchFamily="34" charset="-122"/>
                <a:ea typeface="Microsoft YaHei UI"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286279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Lst>
  <p:hf sldNum="0" hdr="0" ftr="0" dt="0"/>
  <p:txStyles>
    <p:titleStyle>
      <a:lvl1pPr algn="ctr" defTabSz="1219170" rtl="0" eaLnBrk="1" latinLnBrk="1" hangingPunct="1">
        <a:spcBef>
          <a:spcPct val="0"/>
        </a:spcBef>
        <a:buNone/>
        <a:defRPr sz="4800" b="1" kern="1200">
          <a:solidFill>
            <a:schemeClr val="tx1"/>
          </a:solidFill>
          <a:latin typeface="Arial" pitchFamily="34" charset="0"/>
          <a:ea typeface="+mj-ea"/>
          <a:cs typeface="Arial" pitchFamily="34" charset="0"/>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1796" y="4289742"/>
            <a:ext cx="6480040" cy="646331"/>
          </a:xfrm>
          <a:prstGeom prst="rect">
            <a:avLst/>
          </a:prstGeom>
          <a:noFill/>
        </p:spPr>
        <p:txBody>
          <a:bodyPr wrap="square">
            <a:spAutoFit/>
          </a:bodyPr>
          <a:lstStyle/>
          <a:p>
            <a:pPr algn="r" defTabSz="1219170" latinLnBrk="1">
              <a:defRPr/>
            </a:pPr>
            <a:r>
              <a:rPr lang="en-US" altLang="ko-KR" b="1" dirty="0">
                <a:solidFill>
                  <a:prstClr val="white">
                    <a:lumMod val="95000"/>
                  </a:prstClr>
                </a:solidFill>
                <a:latin typeface="Arial" pitchFamily="34" charset="0"/>
                <a:ea typeface="맑은 고딕" panose="020B0503020000020004" pitchFamily="34" charset="-127"/>
                <a:cs typeface="Arial" pitchFamily="34" charset="0"/>
              </a:rPr>
              <a:t>GIẢNG</a:t>
            </a:r>
            <a:r>
              <a:rPr lang="vi-VN" altLang="ko-KR" b="1" dirty="0">
                <a:solidFill>
                  <a:prstClr val="white">
                    <a:lumMod val="95000"/>
                  </a:prstClr>
                </a:solidFill>
                <a:latin typeface="Arial" pitchFamily="34" charset="0"/>
                <a:ea typeface="맑은 고딕" panose="020B0503020000020004" pitchFamily="34" charset="-127"/>
                <a:cs typeface="Arial" pitchFamily="34" charset="0"/>
              </a:rPr>
              <a:t> VIÊN HƯỚNG DẪN : </a:t>
            </a:r>
            <a:r>
              <a:rPr lang="vi-VN" altLang="ko-KR" b="1" dirty="0">
                <a:solidFill>
                  <a:prstClr val="white">
                    <a:lumMod val="95000"/>
                  </a:prstClr>
                </a:solidFill>
                <a:cs typeface="Arial" pitchFamily="34" charset="0"/>
              </a:rPr>
              <a:t>LÊ TRUNG HIẾU</a:t>
            </a:r>
            <a:endParaRPr lang="en-US" altLang="ko-KR" b="1" dirty="0">
              <a:solidFill>
                <a:prstClr val="white">
                  <a:lumMod val="95000"/>
                </a:prstClr>
              </a:solidFill>
              <a:latin typeface="Arial" pitchFamily="34" charset="0"/>
              <a:ea typeface="맑은 고딕" panose="020B0503020000020004" pitchFamily="34" charset="-127"/>
              <a:cs typeface="Arial" pitchFamily="34" charset="0"/>
            </a:endParaRPr>
          </a:p>
          <a:p>
            <a:pPr algn="r" defTabSz="1219170" latinLnBrk="1">
              <a:defRPr/>
            </a:pPr>
            <a:endParaRPr lang="en-US" altLang="ko-KR" b="1" dirty="0">
              <a:solidFill>
                <a:prstClr val="white">
                  <a:lumMod val="95000"/>
                </a:prstClr>
              </a:solidFill>
              <a:cs typeface="Arial" pitchFamily="34" charset="0"/>
            </a:endParaRPr>
          </a:p>
        </p:txBody>
      </p:sp>
      <p:sp>
        <p:nvSpPr>
          <p:cNvPr id="5" name="TextBox 1"/>
          <p:cNvSpPr txBox="1">
            <a:spLocks noChangeArrowheads="1"/>
          </p:cNvSpPr>
          <p:nvPr/>
        </p:nvSpPr>
        <p:spPr bwMode="auto">
          <a:xfrm>
            <a:off x="5231905" y="1753225"/>
            <a:ext cx="6480043" cy="1446550"/>
          </a:xfrm>
          <a:prstGeom prst="rect">
            <a:avLst/>
          </a:prstGeom>
          <a:noFill/>
          <a:ln w="9525">
            <a:noFill/>
            <a:miter lim="800000"/>
            <a:headEnd/>
            <a:tailEnd/>
          </a:ln>
        </p:spPr>
        <p:txBody>
          <a:bodyPr wrap="square">
            <a:spAutoFit/>
          </a:bodyPr>
          <a:lstStyle/>
          <a:p>
            <a:pPr algn="r" defTabSz="1219170" latinLnBrk="1"/>
            <a:r>
              <a:rPr lang="en-US" altLang="ko-KR" sz="4400" b="1" dirty="0">
                <a:solidFill>
                  <a:prstClr val="white">
                    <a:lumMod val="95000"/>
                  </a:prstClr>
                </a:solidFill>
                <a:latin typeface="Calibri" panose="020F0502020204030204" pitchFamily="34" charset="0"/>
                <a:ea typeface="맑은 고딕" pitchFamily="50" charset="-127"/>
                <a:cs typeface="Calibri" panose="020F0502020204030204" pitchFamily="34" charset="0"/>
              </a:rPr>
              <a:t>HỆ THỐNG ĐIỂM DANH NHẬN DIỆN KHUÔN MẶT</a:t>
            </a:r>
          </a:p>
        </p:txBody>
      </p:sp>
      <p:pic>
        <p:nvPicPr>
          <p:cNvPr id="8" name="Jem - Yellow">
            <a:hlinkClick r:id="" action="ppaction://media"/>
            <a:extLst>
              <a:ext uri="{FF2B5EF4-FFF2-40B4-BE49-F238E27FC236}">
                <a16:creationId xmlns:a16="http://schemas.microsoft.com/office/drawing/2014/main" id="{232754C7-A2D9-4685-B136-C042C1D6B5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4257" y="266425"/>
            <a:ext cx="609600" cy="609600"/>
          </a:xfrm>
          <a:prstGeom prst="rect">
            <a:avLst/>
          </a:prstGeom>
        </p:spPr>
      </p:pic>
      <p:pic>
        <p:nvPicPr>
          <p:cNvPr id="1026" name="Picture 2" descr="Káº¿t quáº£ hÃ¬nh áº£nh cho logo hutech">
            <a:extLst>
              <a:ext uri="{FF2B5EF4-FFF2-40B4-BE49-F238E27FC236}">
                <a16:creationId xmlns:a16="http://schemas.microsoft.com/office/drawing/2014/main" id="{1D5F46A6-70C4-4104-BC69-E638D0DA60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21345" y="266425"/>
            <a:ext cx="990600" cy="8892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25322" y="4748767"/>
            <a:ext cx="6480040" cy="923330"/>
          </a:xfrm>
          <a:prstGeom prst="rect">
            <a:avLst/>
          </a:prstGeom>
          <a:noFill/>
        </p:spPr>
        <p:txBody>
          <a:bodyPr wrap="square">
            <a:spAutoFit/>
          </a:bodyPr>
          <a:lstStyle/>
          <a:p>
            <a:pPr algn="ctr" defTabSz="1219170" latinLnBrk="1">
              <a:defRPr/>
            </a:pP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Sinh</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Viên</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Thực</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Hiện</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a:t>
            </a:r>
          </a:p>
          <a:p>
            <a:pPr algn="ctr" defTabSz="1219170" latinLnBrk="1">
              <a:defRPr/>
            </a:pP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Phạm</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Đình</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r>
              <a:rPr lang="en-US" altLang="ko-KR" b="1" dirty="0" err="1">
                <a:solidFill>
                  <a:prstClr val="white">
                    <a:lumMod val="95000"/>
                  </a:prstClr>
                </a:solidFill>
                <a:latin typeface="Arial" pitchFamily="34" charset="0"/>
                <a:ea typeface="맑은 고딕" panose="020B0503020000020004" pitchFamily="34" charset="-127"/>
                <a:cs typeface="Arial" pitchFamily="34" charset="0"/>
              </a:rPr>
              <a:t>Phùng</a:t>
            </a:r>
            <a:r>
              <a:rPr lang="en-US" altLang="ko-KR" b="1" dirty="0">
                <a:solidFill>
                  <a:prstClr val="white">
                    <a:lumMod val="95000"/>
                  </a:prstClr>
                </a:solidFill>
                <a:latin typeface="Arial" pitchFamily="34" charset="0"/>
                <a:ea typeface="맑은 고딕" panose="020B0503020000020004" pitchFamily="34" charset="-127"/>
                <a:cs typeface="Arial" pitchFamily="34" charset="0"/>
              </a:rPr>
              <a:t>: 1611062053</a:t>
            </a:r>
          </a:p>
          <a:p>
            <a:pPr algn="ctr" defTabSz="1219170" latinLnBrk="1">
              <a:defRPr/>
            </a:pPr>
            <a:r>
              <a:rPr lang="en-US" altLang="ko-KR" b="1" dirty="0">
                <a:solidFill>
                  <a:prstClr val="white">
                    <a:lumMod val="95000"/>
                  </a:prstClr>
                </a:solidFill>
                <a:latin typeface="Arial" pitchFamily="34" charset="0"/>
                <a:ea typeface="맑은 고딕" panose="020B0503020000020004" pitchFamily="34" charset="-127"/>
                <a:cs typeface="Arial" pitchFamily="34" charset="0"/>
              </a:rPr>
              <a:t>	</a:t>
            </a:r>
            <a:endParaRPr lang="en-US" altLang="ko-KR" b="1" dirty="0">
              <a:solidFill>
                <a:prstClr val="white">
                  <a:lumMod val="95000"/>
                </a:prstClr>
              </a:solidFill>
              <a:cs typeface="Arial" pitchFamily="34" charset="0"/>
            </a:endParaRPr>
          </a:p>
        </p:txBody>
      </p:sp>
    </p:spTree>
    <p:extLst>
      <p:ext uri="{BB962C8B-B14F-4D97-AF65-F5344CB8AC3E}">
        <p14:creationId xmlns:p14="http://schemas.microsoft.com/office/powerpoint/2010/main" val="277183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8F79BA2-3E20-441A-90E2-7D8841E8D1EA}"/>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10</a:t>
            </a:fld>
            <a:endParaRPr lang="en-US" sz="2400" dirty="0"/>
          </a:p>
        </p:txBody>
      </p:sp>
      <p:sp>
        <p:nvSpPr>
          <p:cNvPr id="5" name="圆角矩形 1">
            <a:extLst>
              <a:ext uri="{FF2B5EF4-FFF2-40B4-BE49-F238E27FC236}">
                <a16:creationId xmlns:a16="http://schemas.microsoft.com/office/drawing/2014/main" id="{B54C1FD8-4AFA-43CA-804E-BEC5A1E495E1}"/>
              </a:ext>
            </a:extLst>
          </p:cNvPr>
          <p:cNvSpPr/>
          <p:nvPr/>
        </p:nvSpPr>
        <p:spPr>
          <a:xfrm>
            <a:off x="3923059" y="195406"/>
            <a:ext cx="3877050" cy="968376"/>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Calibri" panose="020F0502020204030204" pitchFamily="34" charset="0"/>
                <a:ea typeface="Microsoft YaHei UI" panose="020B0503020204020204" pitchFamily="34" charset="-122"/>
                <a:cs typeface="Calibri" panose="020F0502020204030204" pitchFamily="34" charset="0"/>
              </a:rPr>
              <a:t>Local Binary Patterns</a:t>
            </a:r>
            <a:endParaRPr lang="zh-CN" altLang="en-US" sz="2800" b="1" dirty="0">
              <a:latin typeface="Calibri" panose="020F0502020204030204" pitchFamily="34" charset="0"/>
              <a:ea typeface="Microsoft YaHei UI" panose="020B0503020204020204" pitchFamily="34" charset="-122"/>
              <a:cs typeface="Calibri" panose="020F0502020204030204" pitchFamily="34" charset="0"/>
            </a:endParaRPr>
          </a:p>
        </p:txBody>
      </p:sp>
      <p:sp>
        <p:nvSpPr>
          <p:cNvPr id="7" name="Rectangle 6">
            <a:extLst>
              <a:ext uri="{FF2B5EF4-FFF2-40B4-BE49-F238E27FC236}">
                <a16:creationId xmlns:a16="http://schemas.microsoft.com/office/drawing/2014/main" id="{225BD02B-FB1A-4E3A-B0F3-593CF41F18A4}"/>
              </a:ext>
            </a:extLst>
          </p:cNvPr>
          <p:cNvSpPr/>
          <p:nvPr/>
        </p:nvSpPr>
        <p:spPr>
          <a:xfrm>
            <a:off x="1329948" y="1477023"/>
            <a:ext cx="10301981" cy="3970318"/>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Biểu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diễn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dựa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năng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cấu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tập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hợp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nhị</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cục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bộ</a:t>
            </a:r>
            <a:r>
              <a:rPr lang="en-US" sz="2400" dirty="0">
                <a:latin typeface="Calibri" panose="020F0502020204030204" pitchFamily="34" charset="0"/>
                <a:ea typeface="Times New Roman" panose="02020603050405020304" pitchFamily="18" charset="0"/>
                <a:cs typeface="Calibri" panose="020F0502020204030204" pitchFamily="34" charset="0"/>
              </a:rPr>
              <a:t> (LBP).</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-&gt;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chia </a:t>
            </a:r>
            <a:r>
              <a:rPr lang="en-US" sz="2400" dirty="0" err="1">
                <a:latin typeface="Calibri" panose="020F0502020204030204" pitchFamily="34" charset="0"/>
                <a:ea typeface="Times New Roman" panose="02020603050405020304" pitchFamily="18" charset="0"/>
                <a:cs typeface="Calibri" panose="020F0502020204030204" pitchFamily="34" charset="0"/>
              </a:rPr>
              <a:t>khu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vực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-&gt; </a:t>
            </a:r>
            <a:r>
              <a:rPr lang="en-US" sz="2400" dirty="0" err="1">
                <a:latin typeface="Calibri" panose="020F0502020204030204" pitchFamily="34" charset="0"/>
                <a:ea typeface="Times New Roman" panose="02020603050405020304" pitchFamily="18" charset="0"/>
                <a:cs typeface="Calibri" panose="020F0502020204030204" pitchFamily="34" charset="0"/>
              </a:rPr>
              <a:t>trích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xuất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ghép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phối</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thành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một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vectơ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làm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lvl="0">
              <a:lnSpc>
                <a:spcPct val="150000"/>
              </a:lnSpc>
              <a:spcAft>
                <a:spcPts val="0"/>
              </a:spcAft>
            </a:pPr>
            <a:r>
              <a:rPr lang="en-US" sz="2400" dirty="0" err="1">
                <a:latin typeface="Calibri" panose="020F0502020204030204" pitchFamily="34" charset="0"/>
                <a:ea typeface="Times New Roman" panose="02020603050405020304" pitchFamily="18" charset="0"/>
                <a:cs typeface="Calibri" panose="020F0502020204030204" pitchFamily="34" charset="0"/>
              </a:rPr>
              <a:t>Khi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cùng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một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nhau</a:t>
            </a:r>
            <a:r>
              <a:rPr lang="en-US" sz="2400" dirty="0">
                <a:latin typeface="Calibri" panose="020F0502020204030204" pitchFamily="34" charset="0"/>
                <a:ea typeface="Times New Roman" panose="02020603050405020304" pitchFamily="18" charset="0"/>
                <a:cs typeface="Calibri" panose="020F0502020204030204" pitchFamily="34" charset="0"/>
              </a:rPr>
              <a:t> ta </a:t>
            </a:r>
            <a:r>
              <a:rPr lang="en-US" sz="2400" dirty="0" err="1">
                <a:latin typeface="Calibri" panose="020F0502020204030204" pitchFamily="34" charset="0"/>
                <a:ea typeface="Times New Roman" panose="02020603050405020304" pitchFamily="18" charset="0"/>
                <a:cs typeface="Calibri" panose="020F0502020204030204" pitchFamily="34" charset="0"/>
              </a:rPr>
              <a:t>sẽ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giống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nhau</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lvl="0">
              <a:lnSpc>
                <a:spcPct val="150000"/>
              </a:lnSpc>
              <a:spcAft>
                <a:spcPts val="0"/>
              </a:spcAft>
            </a:pP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99669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29">
            <a:extLst>
              <a:ext uri="{FF2B5EF4-FFF2-40B4-BE49-F238E27FC236}">
                <a16:creationId xmlns:a16="http://schemas.microsoft.com/office/drawing/2014/main" id="{EFD0ED61-47DA-41C4-96CD-47365389E371}"/>
              </a:ext>
            </a:extLst>
          </p:cNvPr>
          <p:cNvSpPr/>
          <p:nvPr/>
        </p:nvSpPr>
        <p:spPr>
          <a:xfrm>
            <a:off x="648334" y="537210"/>
            <a:ext cx="4533266" cy="723554"/>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Tại</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sao</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lại</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dùng</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LBP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cho</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nhận</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diện</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khuôn</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mặt</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5" name="Rectangle 4">
            <a:extLst>
              <a:ext uri="{FF2B5EF4-FFF2-40B4-BE49-F238E27FC236}">
                <a16:creationId xmlns:a16="http://schemas.microsoft.com/office/drawing/2014/main" id="{225BD02B-FB1A-4E3A-B0F3-593CF41F18A4}"/>
              </a:ext>
            </a:extLst>
          </p:cNvPr>
          <p:cNvSpPr/>
          <p:nvPr/>
        </p:nvSpPr>
        <p:spPr>
          <a:xfrm>
            <a:off x="1329948" y="1477023"/>
            <a:ext cx="10301981" cy="1200329"/>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xem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như</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một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thành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phần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mẫu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vĩ</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bởi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LBP.</a:t>
            </a:r>
          </a:p>
        </p:txBody>
      </p:sp>
      <p:pic>
        <p:nvPicPr>
          <p:cNvPr id="6" name="Picture 5" descr="A screenshot of a cell phone&#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823" y="2677352"/>
            <a:ext cx="7112577" cy="30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3213245" y="5865603"/>
            <a:ext cx="45402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a:defRPr sz="2400" b="1">
                <a:solidFill>
                  <a:srgbClr val="FFFFFF"/>
                </a:solidFill>
                <a:latin typeface="Times New Roman" panose="02020603050405020304" pitchFamily="18" charset="0"/>
                <a:ea typeface="宋体" panose="02010600030101010101" pitchFamily="2" charset="-122"/>
              </a:defRPr>
            </a:lvl1pPr>
            <a:lvl2pPr marL="742950" indent="-285750">
              <a:defRPr sz="2400" b="1">
                <a:solidFill>
                  <a:srgbClr val="FFFFFF"/>
                </a:solidFill>
                <a:latin typeface="Times New Roman" panose="02020603050405020304" pitchFamily="18" charset="0"/>
                <a:ea typeface="宋体" panose="02010600030101010101" pitchFamily="2" charset="-122"/>
              </a:defRPr>
            </a:lvl2pPr>
            <a:lvl3pPr marL="1143000" indent="-228600">
              <a:defRPr sz="2400" b="1">
                <a:solidFill>
                  <a:srgbClr val="FFFFFF"/>
                </a:solidFill>
                <a:latin typeface="Times New Roman" panose="02020603050405020304" pitchFamily="18" charset="0"/>
                <a:ea typeface="宋体" panose="02010600030101010101" pitchFamily="2" charset="-122"/>
              </a:defRPr>
            </a:lvl3pPr>
            <a:lvl4pPr marL="1600200" indent="-228600">
              <a:defRPr sz="2400" b="1">
                <a:solidFill>
                  <a:srgbClr val="FFFFFF"/>
                </a:solidFill>
                <a:latin typeface="Times New Roman" panose="02020603050405020304" pitchFamily="18" charset="0"/>
                <a:ea typeface="宋体" panose="02010600030101010101" pitchFamily="2" charset="-122"/>
              </a:defRPr>
            </a:lvl4pPr>
            <a:lvl5pPr marL="2057400" indent="-228600">
              <a:defRPr sz="2400" b="1">
                <a:solidFill>
                  <a:srgbClr val="FFFFFF"/>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b="1">
                <a:solidFill>
                  <a:srgbClr val="FFFFFF"/>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b="1">
                <a:solidFill>
                  <a:srgbClr val="FFFFFF"/>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b="1">
                <a:solidFill>
                  <a:srgbClr val="FFFFFF"/>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b="1">
                <a:solidFill>
                  <a:srgbClr val="FFFFFF"/>
                </a:solidFill>
                <a:latin typeface="Times New Roman" panose="02020603050405020304" pitchFamily="18" charset="0"/>
                <a:ea typeface="宋体" panose="02010600030101010101" pitchFamily="2" charset="-122"/>
              </a:defRPr>
            </a:lvl9pPr>
          </a:lstStyle>
          <a:p>
            <a:r>
              <a:rPr lang="pt-BR" altLang="en-US" b="0" dirty="0">
                <a:solidFill>
                  <a:schemeClr val="tx1"/>
                </a:solidFill>
              </a:rPr>
              <a:t>LBPH (Xc,Xy) = ∑</a:t>
            </a:r>
            <a:r>
              <a:rPr lang="pt-BR" altLang="en-US" sz="3600" b="0" baseline="30000" dirty="0">
                <a:solidFill>
                  <a:schemeClr val="tx1"/>
                </a:solidFill>
              </a:rPr>
              <a:t>7</a:t>
            </a:r>
            <a:r>
              <a:rPr lang="pt-BR" altLang="en-US" b="0" baseline="-25000" dirty="0">
                <a:solidFill>
                  <a:schemeClr val="tx1"/>
                </a:solidFill>
              </a:rPr>
              <a:t>n=0  </a:t>
            </a:r>
            <a:r>
              <a:rPr lang="pt-BR" altLang="en-US" b="0" dirty="0">
                <a:solidFill>
                  <a:schemeClr val="tx1"/>
                </a:solidFill>
              </a:rPr>
              <a:t>s(i</a:t>
            </a:r>
            <a:r>
              <a:rPr lang="pt-BR" altLang="en-US" b="0" baseline="-25000" dirty="0">
                <a:solidFill>
                  <a:schemeClr val="tx1"/>
                </a:solidFill>
              </a:rPr>
              <a:t>n</a:t>
            </a:r>
            <a:r>
              <a:rPr lang="pt-BR" altLang="en-US" b="0" dirty="0">
                <a:solidFill>
                  <a:schemeClr val="tx1"/>
                </a:solidFill>
              </a:rPr>
              <a:t>-i</a:t>
            </a:r>
            <a:r>
              <a:rPr lang="pt-BR" altLang="en-US" b="0" baseline="-25000" dirty="0">
                <a:solidFill>
                  <a:schemeClr val="tx1"/>
                </a:solidFill>
              </a:rPr>
              <a:t>c</a:t>
            </a:r>
            <a:r>
              <a:rPr lang="pt-BR" altLang="en-US" b="0" dirty="0">
                <a:solidFill>
                  <a:schemeClr val="tx1"/>
                </a:solidFill>
              </a:rPr>
              <a:t>) 2</a:t>
            </a:r>
            <a:r>
              <a:rPr lang="pt-BR" altLang="en-US" b="0" baseline="30000" dirty="0">
                <a:solidFill>
                  <a:schemeClr val="tx1"/>
                </a:solidFill>
              </a:rPr>
              <a:t>n</a:t>
            </a:r>
            <a:r>
              <a:rPr lang="pt-BR" altLang="en-US" b="0" dirty="0">
                <a:solidFill>
                  <a:schemeClr val="tx1"/>
                </a:solidFill>
              </a:rPr>
              <a:t> </a:t>
            </a:r>
            <a:br>
              <a:rPr lang="pt-BR" altLang="en-US" b="0" dirty="0">
                <a:solidFill>
                  <a:schemeClr val="tx1"/>
                </a:solidFill>
              </a:rPr>
            </a:br>
            <a:endParaRPr lang="en-US" altLang="en-US" b="0" dirty="0">
              <a:solidFill>
                <a:schemeClr val="tx1"/>
              </a:solidFill>
            </a:endParaRPr>
          </a:p>
        </p:txBody>
      </p:sp>
      <p:sp>
        <p:nvSpPr>
          <p:cNvPr id="10" name="Slide Number Placeholder 3">
            <a:extLst>
              <a:ext uri="{FF2B5EF4-FFF2-40B4-BE49-F238E27FC236}">
                <a16:creationId xmlns:a16="http://schemas.microsoft.com/office/drawing/2014/main" id="{68F79BA2-3E20-441A-90E2-7D8841E8D1EA}"/>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11</a:t>
            </a:r>
          </a:p>
        </p:txBody>
      </p:sp>
    </p:spTree>
    <p:extLst>
      <p:ext uri="{BB962C8B-B14F-4D97-AF65-F5344CB8AC3E}">
        <p14:creationId xmlns:p14="http://schemas.microsoft.com/office/powerpoint/2010/main" val="2304975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E706E433-3880-4E70-8287-A98ED8233074}"/>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12</a:t>
            </a:fld>
            <a:endParaRPr lang="en-US" sz="2400" dirty="0"/>
          </a:p>
        </p:txBody>
      </p:sp>
      <p:pic>
        <p:nvPicPr>
          <p:cNvPr id="5" name="Picture 4" descr="A screenshot of a cell phone&#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330" y="2107767"/>
            <a:ext cx="9144000"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五边形 29">
            <a:extLst>
              <a:ext uri="{FF2B5EF4-FFF2-40B4-BE49-F238E27FC236}">
                <a16:creationId xmlns:a16="http://schemas.microsoft.com/office/drawing/2014/main" id="{EFD0ED61-47DA-41C4-96CD-47365389E371}"/>
              </a:ext>
            </a:extLst>
          </p:cNvPr>
          <p:cNvSpPr/>
          <p:nvPr/>
        </p:nvSpPr>
        <p:spPr>
          <a:xfrm>
            <a:off x="648334" y="537210"/>
            <a:ext cx="4533266" cy="723554"/>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Face Description with Local Binary Patterns</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11705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1E8D0FA-9396-42B4-813B-FF2F365D9C9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13</a:t>
            </a:fld>
            <a:endParaRPr lang="en-US" sz="2400" dirty="0"/>
          </a:p>
        </p:txBody>
      </p:sp>
      <p:sp>
        <p:nvSpPr>
          <p:cNvPr id="5" name="五边形 29">
            <a:extLst>
              <a:ext uri="{FF2B5EF4-FFF2-40B4-BE49-F238E27FC236}">
                <a16:creationId xmlns:a16="http://schemas.microsoft.com/office/drawing/2014/main" id="{EFD0ED61-47DA-41C4-96CD-47365389E371}"/>
              </a:ext>
            </a:extLst>
          </p:cNvPr>
          <p:cNvSpPr/>
          <p:nvPr/>
        </p:nvSpPr>
        <p:spPr>
          <a:xfrm>
            <a:off x="648334" y="537210"/>
            <a:ext cx="4533266" cy="723554"/>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Face Description with Local Binary Patterns</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pic>
        <p:nvPicPr>
          <p:cNvPr id="7" name="Picture 4" descr="A close up of a keyboard&#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949" y="1569026"/>
            <a:ext cx="3538106" cy="278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25BD02B-FB1A-4E3A-B0F3-593CF41F18A4}"/>
              </a:ext>
            </a:extLst>
          </p:cNvPr>
          <p:cNvSpPr/>
          <p:nvPr/>
        </p:nvSpPr>
        <p:spPr>
          <a:xfrm>
            <a:off x="828443" y="4373546"/>
            <a:ext cx="10301981" cy="1754326"/>
          </a:xfrm>
          <a:prstGeom prst="rect">
            <a:avLst/>
          </a:prstGeom>
        </p:spPr>
        <p:txBody>
          <a:bodyPr wrap="square">
            <a:spAutoFit/>
          </a:bodyPr>
          <a:lstStyle/>
          <a:p>
            <a:pPr lvl="0">
              <a:lnSpc>
                <a:spcPct val="150000"/>
              </a:lnSpc>
              <a:spcAft>
                <a:spcPts val="0"/>
              </a:spcAft>
            </a:pPr>
            <a:r>
              <a:rPr lang="en-US" sz="2400" dirty="0" err="1">
                <a:latin typeface="Calibri" panose="020F0502020204030204" pitchFamily="34" charset="0"/>
                <a:ea typeface="Times New Roman" panose="02020603050405020304" pitchFamily="18" charset="0"/>
                <a:cs typeface="Calibri" panose="020F0502020204030204" pitchFamily="34" charset="0"/>
              </a:rPr>
              <a:t>Ví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a:t>
            </a:r>
            <a:r>
              <a:rPr lang="en-US" sz="2400" dirty="0">
                <a:latin typeface="Calibri" panose="020F0502020204030204" pitchFamily="34" charset="0"/>
                <a:ea typeface="Times New Roman" panose="02020603050405020304" pitchFamily="18" charset="0"/>
                <a:cs typeface="Calibri" panose="020F0502020204030204" pitchFamily="34" charset="0"/>
              </a:rPr>
              <a:t> ta </a:t>
            </a:r>
            <a:r>
              <a:rPr lang="en-US" sz="2400" dirty="0" err="1">
                <a:latin typeface="Calibri" panose="020F0502020204030204" pitchFamily="34" charset="0"/>
                <a:ea typeface="Times New Roman" panose="02020603050405020304" pitchFamily="18" charset="0"/>
                <a:cs typeface="Calibri" panose="020F0502020204030204" pitchFamily="34" charset="0"/>
              </a:rPr>
              <a:t>xét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điểm</a:t>
            </a:r>
            <a:r>
              <a:rPr lang="en-US" sz="2400" dirty="0">
                <a:latin typeface="Calibri" panose="020F0502020204030204" pitchFamily="34" charset="0"/>
                <a:ea typeface="Times New Roman" panose="02020603050405020304" pitchFamily="18" charset="0"/>
                <a:cs typeface="Calibri" panose="020F0502020204030204" pitchFamily="34" charset="0"/>
              </a:rPr>
              <a:t> B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39 (ô </a:t>
            </a:r>
            <a:r>
              <a:rPr lang="en-US" sz="2400" dirty="0" err="1">
                <a:latin typeface="Calibri" panose="020F0502020204030204" pitchFamily="34" charset="0"/>
                <a:ea typeface="Times New Roman" panose="02020603050405020304" pitchFamily="18" charset="0"/>
                <a:cs typeface="Calibri" panose="020F0502020204030204" pitchFamily="34" charset="0"/>
              </a:rPr>
              <a:t>màu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thì</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vùng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vùng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màu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xanh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mỗi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điểm</a:t>
            </a:r>
            <a:r>
              <a:rPr lang="en-US" sz="2400" dirty="0">
                <a:latin typeface="Calibri" panose="020F0502020204030204" pitchFamily="34" charset="0"/>
                <a:ea typeface="Times New Roman" panose="02020603050405020304" pitchFamily="18" charset="0"/>
                <a:cs typeface="Calibri" panose="020F0502020204030204" pitchFamily="34" charset="0"/>
              </a:rPr>
              <a:t> ta </a:t>
            </a:r>
            <a:r>
              <a:rPr lang="en-US" sz="2400" dirty="0" err="1">
                <a:latin typeface="Calibri" panose="020F0502020204030204" pitchFamily="34" charset="0"/>
                <a:ea typeface="Times New Roman" panose="02020603050405020304" pitchFamily="18" charset="0"/>
                <a:cs typeface="Calibri" panose="020F0502020204030204" pitchFamily="34" charset="0"/>
              </a:rPr>
              <a:t>xét</a:t>
            </a:r>
            <a:r>
              <a:rPr lang="en-US" sz="2400" dirty="0">
                <a:latin typeface="Calibri" panose="020F0502020204030204" pitchFamily="34" charset="0"/>
                <a:ea typeface="Times New Roman" panose="02020603050405020304" pitchFamily="18" charset="0"/>
                <a:cs typeface="Calibri" panose="020F0502020204030204" pitchFamily="34" charset="0"/>
              </a:rPr>
              <a:t>, ta </a:t>
            </a:r>
            <a:r>
              <a:rPr lang="en-US" sz="2400" dirty="0" err="1">
                <a:latin typeface="Calibri" panose="020F0502020204030204" pitchFamily="34" charset="0"/>
                <a:ea typeface="Times New Roman" panose="02020603050405020304" pitchFamily="18" charset="0"/>
                <a:cs typeface="Calibri" panose="020F0502020204030204" pitchFamily="34" charset="0"/>
              </a:rPr>
              <a:t>sẽ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1 </a:t>
            </a:r>
            <a:r>
              <a:rPr lang="en-US" sz="2400" dirty="0" err="1">
                <a:latin typeface="Calibri" panose="020F0502020204030204" pitchFamily="34" charset="0"/>
                <a:ea typeface="Times New Roman" panose="02020603050405020304" pitchFamily="18" charset="0"/>
                <a:cs typeface="Calibri" panose="020F0502020204030204" pitchFamily="34" charset="0"/>
              </a:rPr>
              <a:t>giá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trị</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nhị</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giá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trị</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này</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tạo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thành</a:t>
            </a:r>
            <a:r>
              <a:rPr lang="en-US" sz="2400" dirty="0">
                <a:latin typeface="Calibri" panose="020F0502020204030204" pitchFamily="34" charset="0"/>
                <a:ea typeface="Times New Roman" panose="02020603050405020304" pitchFamily="18" charset="0"/>
                <a:cs typeface="Calibri" panose="020F0502020204030204" pitchFamily="34" charset="0"/>
              </a:rPr>
              <a:t> 1 </a:t>
            </a:r>
            <a:r>
              <a:rPr lang="en-US" sz="2400" dirty="0" err="1">
                <a:latin typeface="Calibri" panose="020F0502020204030204" pitchFamily="34" charset="0"/>
                <a:ea typeface="Times New Roman" panose="02020603050405020304" pitchFamily="18" charset="0"/>
                <a:cs typeface="Calibri" panose="020F0502020204030204" pitchFamily="34" charset="0"/>
              </a:rPr>
              <a:t>bức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xám</a:t>
            </a:r>
            <a:r>
              <a:rPr lang="en-US" sz="2400" dirty="0">
                <a:latin typeface="Calibri" panose="020F0502020204030204" pitchFamily="34" charset="0"/>
                <a:ea typeface="Times New Roman" panose="02020603050405020304" pitchFamily="18" charset="0"/>
                <a:cs typeface="Calibri" panose="020F0502020204030204" pitchFamily="34" charset="0"/>
              </a:rPr>
              <a:t> .</a:t>
            </a: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167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14</a:t>
            </a:r>
          </a:p>
        </p:txBody>
      </p:sp>
      <p:sp>
        <p:nvSpPr>
          <p:cNvPr id="6" name="五边形 29">
            <a:extLst>
              <a:ext uri="{FF2B5EF4-FFF2-40B4-BE49-F238E27FC236}">
                <a16:creationId xmlns:a16="http://schemas.microsoft.com/office/drawing/2014/main" id="{EFD0ED61-47DA-41C4-96CD-47365389E371}"/>
              </a:ext>
            </a:extLst>
          </p:cNvPr>
          <p:cNvSpPr/>
          <p:nvPr/>
        </p:nvSpPr>
        <p:spPr>
          <a:xfrm>
            <a:off x="648334" y="537210"/>
            <a:ext cx="4533266" cy="723554"/>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Face Description with Local Binary Patterns</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pic>
        <p:nvPicPr>
          <p:cNvPr id="7" name="Picture 3" descr="A close up of a boy&#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967" y="1733983"/>
            <a:ext cx="63246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60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15</a:t>
            </a:r>
          </a:p>
        </p:txBody>
      </p:sp>
      <p:sp>
        <p:nvSpPr>
          <p:cNvPr id="10" name="五边形 29">
            <a:extLst>
              <a:ext uri="{FF2B5EF4-FFF2-40B4-BE49-F238E27FC236}">
                <a16:creationId xmlns:a16="http://schemas.microsoft.com/office/drawing/2014/main" id="{EFD0ED61-47DA-41C4-96CD-47365389E371}"/>
              </a:ext>
            </a:extLst>
          </p:cNvPr>
          <p:cNvSpPr/>
          <p:nvPr/>
        </p:nvSpPr>
        <p:spPr>
          <a:xfrm>
            <a:off x="523643" y="329392"/>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Giao</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diện</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pic>
        <p:nvPicPr>
          <p:cNvPr id="9" name="Picture 8"/>
          <p:cNvPicPr>
            <a:picLocks noChangeAspect="1"/>
          </p:cNvPicPr>
          <p:nvPr/>
        </p:nvPicPr>
        <p:blipFill>
          <a:blip r:embed="rId2"/>
          <a:stretch>
            <a:fillRect/>
          </a:stretch>
        </p:blipFill>
        <p:spPr>
          <a:xfrm>
            <a:off x="1925782" y="1217984"/>
            <a:ext cx="8334548" cy="4839433"/>
          </a:xfrm>
          <a:prstGeom prst="rect">
            <a:avLst/>
          </a:prstGeom>
        </p:spPr>
      </p:pic>
    </p:spTree>
    <p:extLst>
      <p:ext uri="{BB962C8B-B14F-4D97-AF65-F5344CB8AC3E}">
        <p14:creationId xmlns:p14="http://schemas.microsoft.com/office/powerpoint/2010/main" val="165204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Tác vụ thêm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sinh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viên</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6" name="Slide Number Placeholder 3">
            <a:extLst>
              <a:ext uri="{FF2B5EF4-FFF2-40B4-BE49-F238E27FC236}">
                <a16:creationId xmlns:a16="http://schemas.microsoft.com/office/drawing/2014/main" id="{7988F49F-9701-4B59-8DF5-F2BF1E476421}"/>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16</a:t>
            </a:fld>
            <a:endParaRPr lang="en-US" sz="2400" dirty="0"/>
          </a:p>
        </p:txBody>
      </p:sp>
      <p:pic>
        <p:nvPicPr>
          <p:cNvPr id="3" name="Picture 2"/>
          <p:cNvPicPr>
            <a:picLocks noChangeAspect="1"/>
          </p:cNvPicPr>
          <p:nvPr/>
        </p:nvPicPr>
        <p:blipFill>
          <a:blip r:embed="rId2"/>
          <a:stretch>
            <a:fillRect/>
          </a:stretch>
        </p:blipFill>
        <p:spPr>
          <a:xfrm>
            <a:off x="2073419" y="1489364"/>
            <a:ext cx="7629525" cy="4267200"/>
          </a:xfrm>
          <a:prstGeom prst="rect">
            <a:avLst/>
          </a:prstGeom>
        </p:spPr>
      </p:pic>
    </p:spTree>
    <p:extLst>
      <p:ext uri="{BB962C8B-B14F-4D97-AF65-F5344CB8AC3E}">
        <p14:creationId xmlns:p14="http://schemas.microsoft.com/office/powerpoint/2010/main" val="390264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FBC0FE01-F6AA-4808-B87F-A258957B3CF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17</a:t>
            </a:fld>
            <a:endParaRPr lang="en-US" sz="2400" dirty="0"/>
          </a:p>
        </p:txBody>
      </p:sp>
      <p:pic>
        <p:nvPicPr>
          <p:cNvPr id="5" name="Picture 4"/>
          <p:cNvPicPr>
            <a:picLocks noChangeAspect="1"/>
          </p:cNvPicPr>
          <p:nvPr/>
        </p:nvPicPr>
        <p:blipFill>
          <a:blip r:embed="rId2"/>
          <a:stretch>
            <a:fillRect/>
          </a:stretch>
        </p:blipFill>
        <p:spPr>
          <a:xfrm>
            <a:off x="3685446" y="103676"/>
            <a:ext cx="3934554" cy="3112276"/>
          </a:xfrm>
          <a:prstGeom prst="rect">
            <a:avLst/>
          </a:prstGeom>
        </p:spPr>
      </p:pic>
      <p:pic>
        <p:nvPicPr>
          <p:cNvPr id="7" name="Picture 6"/>
          <p:cNvPicPr>
            <a:picLocks noChangeAspect="1"/>
          </p:cNvPicPr>
          <p:nvPr/>
        </p:nvPicPr>
        <p:blipFill>
          <a:blip r:embed="rId3"/>
          <a:stretch>
            <a:fillRect/>
          </a:stretch>
        </p:blipFill>
        <p:spPr>
          <a:xfrm>
            <a:off x="1437211" y="3487228"/>
            <a:ext cx="9040487" cy="3153215"/>
          </a:xfrm>
          <a:prstGeom prst="rect">
            <a:avLst/>
          </a:prstGeom>
        </p:spPr>
      </p:pic>
    </p:spTree>
    <p:extLst>
      <p:ext uri="{BB962C8B-B14F-4D97-AF65-F5344CB8AC3E}">
        <p14:creationId xmlns:p14="http://schemas.microsoft.com/office/powerpoint/2010/main" val="1144938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Tác vụ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thêm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và</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xem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danh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sách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khóa</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học</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4" name="Slide Number Placeholder 3">
            <a:extLst>
              <a:ext uri="{FF2B5EF4-FFF2-40B4-BE49-F238E27FC236}">
                <a16:creationId xmlns:a16="http://schemas.microsoft.com/office/drawing/2014/main" id="{FBC0FE01-F6AA-4808-B87F-A258957B3CF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18</a:t>
            </a:r>
          </a:p>
        </p:txBody>
      </p:sp>
      <p:pic>
        <p:nvPicPr>
          <p:cNvPr id="5" name="Picture 4"/>
          <p:cNvPicPr>
            <a:picLocks noChangeAspect="1"/>
          </p:cNvPicPr>
          <p:nvPr/>
        </p:nvPicPr>
        <p:blipFill>
          <a:blip r:embed="rId2"/>
          <a:stretch>
            <a:fillRect/>
          </a:stretch>
        </p:blipFill>
        <p:spPr>
          <a:xfrm>
            <a:off x="238440" y="1649114"/>
            <a:ext cx="11393490" cy="3172268"/>
          </a:xfrm>
          <a:prstGeom prst="rect">
            <a:avLst/>
          </a:prstGeom>
        </p:spPr>
      </p:pic>
    </p:spTree>
    <p:extLst>
      <p:ext uri="{BB962C8B-B14F-4D97-AF65-F5344CB8AC3E}">
        <p14:creationId xmlns:p14="http://schemas.microsoft.com/office/powerpoint/2010/main" val="229406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Tác v</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ụ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điểm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danh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tự</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động</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5" name="Slide Number Placeholder 3">
            <a:extLst>
              <a:ext uri="{FF2B5EF4-FFF2-40B4-BE49-F238E27FC236}">
                <a16:creationId xmlns:a16="http://schemas.microsoft.com/office/drawing/2014/main" id="{FBC0FE01-F6AA-4808-B87F-A258957B3CF5}"/>
              </a:ext>
            </a:extLst>
          </p:cNvPr>
          <p:cNvSpPr txBox="1">
            <a:spLocks/>
          </p:cNvSpPr>
          <p:nvPr/>
        </p:nvSpPr>
        <p:spPr>
          <a:xfrm>
            <a:off x="8930294" y="6113896"/>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19</a:t>
            </a:r>
          </a:p>
        </p:txBody>
      </p:sp>
      <p:pic>
        <p:nvPicPr>
          <p:cNvPr id="4" name="Picture 3"/>
          <p:cNvPicPr>
            <a:picLocks noChangeAspect="1"/>
          </p:cNvPicPr>
          <p:nvPr/>
        </p:nvPicPr>
        <p:blipFill>
          <a:blip r:embed="rId2"/>
          <a:stretch>
            <a:fillRect/>
          </a:stretch>
        </p:blipFill>
        <p:spPr>
          <a:xfrm>
            <a:off x="2525472" y="1803020"/>
            <a:ext cx="6521545" cy="3982881"/>
          </a:xfrm>
          <a:prstGeom prst="rect">
            <a:avLst/>
          </a:prstGeom>
        </p:spPr>
      </p:pic>
    </p:spTree>
    <p:extLst>
      <p:ext uri="{BB962C8B-B14F-4D97-AF65-F5344CB8AC3E}">
        <p14:creationId xmlns:p14="http://schemas.microsoft.com/office/powerpoint/2010/main" val="127775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05" y="1243965"/>
            <a:ext cx="624205" cy="433197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09600" y="2236470"/>
            <a:ext cx="5475605" cy="3339465"/>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09600" y="5575935"/>
            <a:ext cx="551815" cy="55181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374900" y="1316355"/>
            <a:ext cx="3710305" cy="769441"/>
          </a:xfrm>
          <a:prstGeom prst="rect">
            <a:avLst/>
          </a:prstGeom>
          <a:noFill/>
        </p:spPr>
        <p:txBody>
          <a:bodyPr wrap="square" rtlCol="0">
            <a:spAutoFit/>
          </a:bodyPr>
          <a:lstStyle/>
          <a:p>
            <a:pPr algn="r"/>
            <a:r>
              <a:rPr lang="vi-VN" altLang="zh-CN" sz="4400" b="1" dirty="0">
                <a:solidFill>
                  <a:schemeClr val="tx1">
                    <a:lumMod val="85000"/>
                    <a:lumOff val="15000"/>
                  </a:schemeClr>
                </a:solidFill>
                <a:latin typeface="Calibri" panose="020F0502020204030204" pitchFamily="34" charset="0"/>
                <a:ea typeface="方正清刻本悦宋简体" panose="02000000000000000000" charset="-122"/>
                <a:cs typeface="Calibri" panose="020F0502020204030204" pitchFamily="34" charset="0"/>
              </a:rPr>
              <a:t>NỘI DUNG</a:t>
            </a:r>
            <a:endParaRPr lang="en-US" altLang="zh-CN" sz="4400" b="1" dirty="0">
              <a:solidFill>
                <a:schemeClr val="tx1">
                  <a:lumMod val="85000"/>
                  <a:lumOff val="15000"/>
                </a:schemeClr>
              </a:solidFill>
              <a:latin typeface="Calibri" panose="020F0502020204030204" pitchFamily="34" charset="0"/>
              <a:ea typeface="方正清刻本悦宋简体" panose="02000000000000000000" charset="-122"/>
              <a:cs typeface="Calibri" panose="020F0502020204030204" pitchFamily="34" charset="0"/>
            </a:endParaRPr>
          </a:p>
        </p:txBody>
      </p:sp>
      <p:sp>
        <p:nvSpPr>
          <p:cNvPr id="4" name="矩形 3"/>
          <p:cNvSpPr/>
          <p:nvPr/>
        </p:nvSpPr>
        <p:spPr>
          <a:xfrm>
            <a:off x="11631930" y="1263015"/>
            <a:ext cx="567055" cy="40322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30710" y="2255520"/>
            <a:ext cx="181610" cy="33394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80836" y="1791970"/>
            <a:ext cx="723264" cy="646331"/>
          </a:xfrm>
          <a:prstGeom prst="rect">
            <a:avLst/>
          </a:prstGeom>
          <a:noFill/>
        </p:spPr>
        <p:txBody>
          <a:bodyPr wrap="square" rtlCol="0">
            <a:spAutoFit/>
          </a:bodyPr>
          <a:lstStyle/>
          <a:p>
            <a:pPr algn="r"/>
            <a:r>
              <a:rPr lang="en-US" altLang="zh-CN" sz="3600" dirty="0">
                <a:solidFill>
                  <a:schemeClr val="tx1">
                    <a:lumMod val="85000"/>
                    <a:lumOff val="15000"/>
                  </a:schemeClr>
                </a:solidFill>
                <a:latin typeface="Arial" panose="020B0604020202020204" pitchFamily="34" charset="0"/>
              </a:rPr>
              <a:t>01</a:t>
            </a:r>
          </a:p>
        </p:txBody>
      </p:sp>
      <p:sp>
        <p:nvSpPr>
          <p:cNvPr id="10" name="文本框 9"/>
          <p:cNvSpPr txBox="1"/>
          <p:nvPr/>
        </p:nvSpPr>
        <p:spPr>
          <a:xfrm>
            <a:off x="7529830" y="1852940"/>
            <a:ext cx="2844575" cy="523220"/>
          </a:xfrm>
          <a:prstGeom prst="rect">
            <a:avLst/>
          </a:prstGeom>
          <a:noFill/>
        </p:spPr>
        <p:txBody>
          <a:bodyPr wrap="square" rtlCol="0">
            <a:spAutoFit/>
          </a:bodyPr>
          <a:lstStyle/>
          <a:p>
            <a:pPr fontAlgn="auto">
              <a:lnSpc>
                <a:spcPct val="100000"/>
              </a:lnSpc>
            </a:pPr>
            <a:r>
              <a:rPr lang="vi-VN"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Giới Thiệu Đề Tài</a:t>
            </a:r>
            <a:endParaRPr lang="zh-CN" altLang="en-US"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
        <p:nvSpPr>
          <p:cNvPr id="9" name="文本框 8"/>
          <p:cNvSpPr txBox="1"/>
          <p:nvPr/>
        </p:nvSpPr>
        <p:spPr>
          <a:xfrm>
            <a:off x="6555105" y="2835275"/>
            <a:ext cx="848995" cy="646331"/>
          </a:xfrm>
          <a:prstGeom prst="rect">
            <a:avLst/>
          </a:prstGeom>
          <a:noFill/>
        </p:spPr>
        <p:txBody>
          <a:bodyPr wrap="square" rtlCol="0">
            <a:spAutoFit/>
          </a:bodyPr>
          <a:lstStyle/>
          <a:p>
            <a:pPr algn="r"/>
            <a:r>
              <a:rPr lang="en-US" altLang="zh-CN" sz="3600" dirty="0">
                <a:solidFill>
                  <a:schemeClr val="tx1">
                    <a:lumMod val="85000"/>
                    <a:lumOff val="15000"/>
                  </a:schemeClr>
                </a:solidFill>
                <a:latin typeface="Arial" panose="020B0604020202020204" pitchFamily="34" charset="0"/>
              </a:rPr>
              <a:t>02</a:t>
            </a:r>
          </a:p>
        </p:txBody>
      </p:sp>
      <p:sp>
        <p:nvSpPr>
          <p:cNvPr id="11" name="文本框 10"/>
          <p:cNvSpPr txBox="1"/>
          <p:nvPr/>
        </p:nvSpPr>
        <p:spPr>
          <a:xfrm>
            <a:off x="7529830" y="2886730"/>
            <a:ext cx="3409351" cy="954107"/>
          </a:xfrm>
          <a:prstGeom prst="rect">
            <a:avLst/>
          </a:prstGeom>
          <a:noFill/>
        </p:spPr>
        <p:txBody>
          <a:bodyPr wrap="square" rtlCol="0">
            <a:spAutoFit/>
          </a:bodyPr>
          <a:lstStyle/>
          <a:p>
            <a:pPr fontAlgn="auto">
              <a:lnSpc>
                <a:spcPct val="100000"/>
              </a:lnSpc>
            </a:pPr>
            <a:r>
              <a:rPr lang="en-US" altLang="zh-CN" sz="2800" b="1" dirty="0" err="1">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Giới</a:t>
            </a:r>
            <a:r>
              <a:rPr lang="en-US"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Thiệu</a:t>
            </a:r>
            <a:r>
              <a:rPr lang="en-US"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Thuật</a:t>
            </a:r>
            <a:r>
              <a:rPr lang="en-US"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Các</a:t>
            </a:r>
            <a:r>
              <a:rPr lang="en-US" altLang="zh-CN" sz="2800" b="1" dirty="0"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Toán</a:t>
            </a:r>
            <a:endParaRPr lang="zh-CN" altLang="en-US"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
        <p:nvSpPr>
          <p:cNvPr id="13" name="文本框 12"/>
          <p:cNvSpPr txBox="1"/>
          <p:nvPr/>
        </p:nvSpPr>
        <p:spPr>
          <a:xfrm>
            <a:off x="6681470" y="3882390"/>
            <a:ext cx="848995" cy="646331"/>
          </a:xfrm>
          <a:prstGeom prst="rect">
            <a:avLst/>
          </a:prstGeom>
          <a:noFill/>
        </p:spPr>
        <p:txBody>
          <a:bodyPr wrap="square" rtlCol="0">
            <a:spAutoFit/>
          </a:bodyPr>
          <a:lstStyle/>
          <a:p>
            <a:pPr algn="r"/>
            <a:r>
              <a:rPr lang="en-US" altLang="zh-CN" sz="3600" dirty="0">
                <a:solidFill>
                  <a:schemeClr val="tx1">
                    <a:lumMod val="85000"/>
                    <a:lumOff val="15000"/>
                  </a:schemeClr>
                </a:solidFill>
                <a:latin typeface="Arial" panose="020B0604020202020204" pitchFamily="34" charset="0"/>
              </a:rPr>
              <a:t>03</a:t>
            </a:r>
          </a:p>
        </p:txBody>
      </p:sp>
      <p:sp>
        <p:nvSpPr>
          <p:cNvPr id="14" name="文本框 13"/>
          <p:cNvSpPr txBox="1"/>
          <p:nvPr/>
        </p:nvSpPr>
        <p:spPr>
          <a:xfrm>
            <a:off x="7529830" y="3943360"/>
            <a:ext cx="3949065" cy="954107"/>
          </a:xfrm>
          <a:prstGeom prst="rect">
            <a:avLst/>
          </a:prstGeom>
          <a:noFill/>
        </p:spPr>
        <p:txBody>
          <a:bodyPr wrap="square" rtlCol="0">
            <a:spAutoFit/>
          </a:bodyPr>
          <a:lstStyle/>
          <a:p>
            <a:pPr fontAlgn="auto">
              <a:lnSpc>
                <a:spcPct val="100000"/>
              </a:lnSpc>
            </a:pPr>
            <a:r>
              <a:rPr lang="en-US" altLang="zh-CN" sz="2800" b="1" dirty="0"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Thuật</a:t>
            </a:r>
            <a:r>
              <a:rPr lang="en-US"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en-US" altLang="zh-CN" sz="2800" b="1" dirty="0" err="1"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Toán</a:t>
            </a:r>
            <a:r>
              <a:rPr lang="en-US" altLang="zh-CN" sz="2800" b="1" dirty="0"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LBP</a:t>
            </a:r>
            <a:r>
              <a:rPr lang="vi-VN" altLang="zh-CN" sz="2800" b="1" dirty="0" smtClean="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 </a:t>
            </a:r>
            <a:r>
              <a:rPr lang="vi-VN"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&amp; Kết Quả</a:t>
            </a:r>
            <a:endParaRPr lang="zh-CN" altLang="en-US"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
        <p:nvSpPr>
          <p:cNvPr id="16" name="文本框 15"/>
          <p:cNvSpPr txBox="1"/>
          <p:nvPr/>
        </p:nvSpPr>
        <p:spPr>
          <a:xfrm>
            <a:off x="6680835" y="5025638"/>
            <a:ext cx="848995" cy="646331"/>
          </a:xfrm>
          <a:prstGeom prst="rect">
            <a:avLst/>
          </a:prstGeom>
          <a:noFill/>
        </p:spPr>
        <p:txBody>
          <a:bodyPr wrap="square" rtlCol="0">
            <a:spAutoFit/>
          </a:bodyPr>
          <a:lstStyle/>
          <a:p>
            <a:pPr algn="r"/>
            <a:r>
              <a:rPr lang="en-US" altLang="zh-CN" sz="3600" dirty="0">
                <a:solidFill>
                  <a:schemeClr val="tx1">
                    <a:lumMod val="85000"/>
                    <a:lumOff val="15000"/>
                  </a:schemeClr>
                </a:solidFill>
                <a:latin typeface="Arial" panose="020B0604020202020204" pitchFamily="34" charset="0"/>
              </a:rPr>
              <a:t>04</a:t>
            </a:r>
          </a:p>
        </p:txBody>
      </p:sp>
      <p:sp>
        <p:nvSpPr>
          <p:cNvPr id="28" name="文本框 27"/>
          <p:cNvSpPr txBox="1"/>
          <p:nvPr/>
        </p:nvSpPr>
        <p:spPr>
          <a:xfrm>
            <a:off x="7529830" y="5087194"/>
            <a:ext cx="3711910" cy="523220"/>
          </a:xfrm>
          <a:prstGeom prst="rect">
            <a:avLst/>
          </a:prstGeom>
          <a:noFill/>
        </p:spPr>
        <p:txBody>
          <a:bodyPr wrap="square" rtlCol="0">
            <a:spAutoFit/>
          </a:bodyPr>
          <a:lstStyle/>
          <a:p>
            <a:pPr fontAlgn="auto">
              <a:lnSpc>
                <a:spcPct val="100000"/>
              </a:lnSpc>
            </a:pPr>
            <a:r>
              <a:rPr lang="vi-VN" altLang="zh-CN"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rPr>
              <a:t>Kết Luận</a:t>
            </a:r>
            <a:endParaRPr lang="zh-CN" altLang="en-US" sz="2800" b="1" dirty="0">
              <a:solidFill>
                <a:schemeClr val="tx1">
                  <a:lumMod val="85000"/>
                  <a:lumOff val="15000"/>
                </a:schemeClr>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
        <p:nvSpPr>
          <p:cNvPr id="17" name="Slide Number Placeholder 3">
            <a:extLst>
              <a:ext uri="{FF2B5EF4-FFF2-40B4-BE49-F238E27FC236}">
                <a16:creationId xmlns:a16="http://schemas.microsoft.com/office/drawing/2014/main" id="{19A83127-461E-40EC-B2D7-A7FB5C30E7F1}"/>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2</a:t>
            </a:fld>
            <a:endParaRPr lang="en-US" sz="24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par>
                          <p:cTn id="29" fill="hold">
                            <p:stCondLst>
                              <p:cond delay="2500"/>
                            </p:stCondLst>
                            <p:childTnLst>
                              <p:par>
                                <p:cTn id="30" presetID="29"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ppt_x</p:attrName>
                                        </p:attrNameLst>
                                      </p:cBhvr>
                                      <p:tavLst>
                                        <p:tav tm="0">
                                          <p:val>
                                            <p:strVal val="#ppt_x-.2"/>
                                          </p:val>
                                        </p:tav>
                                        <p:tav tm="100000">
                                          <p:val>
                                            <p:strVal val="#ppt_x"/>
                                          </p:val>
                                        </p:tav>
                                      </p:tavLst>
                                    </p:anim>
                                    <p:anim calcmode="lin" valueType="num">
                                      <p:cBhvr>
                                        <p:cTn id="33"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34" dur="500"/>
                                        <p:tgtEl>
                                          <p:spTgt spid="10"/>
                                        </p:tgtEl>
                                      </p:cBhvr>
                                    </p:animEffect>
                                  </p:childTnLst>
                                </p:cTn>
                              </p:par>
                            </p:childTnLst>
                          </p:cTn>
                        </p:par>
                        <p:par>
                          <p:cTn id="35" fill="hold">
                            <p:stCondLst>
                              <p:cond delay="3000"/>
                            </p:stCondLst>
                            <p:childTnLst>
                              <p:par>
                                <p:cTn id="36" presetID="53" presetClass="entr" presetSubtype="16"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childTnLst>
                          </p:cTn>
                        </p:par>
                        <p:par>
                          <p:cTn id="41" fill="hold">
                            <p:stCondLst>
                              <p:cond delay="3500"/>
                            </p:stCondLst>
                            <p:childTnLst>
                              <p:par>
                                <p:cTn id="42" presetID="29"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ppt_x</p:attrName>
                                        </p:attrNameLst>
                                      </p:cBhvr>
                                      <p:tavLst>
                                        <p:tav tm="0">
                                          <p:val>
                                            <p:strVal val="#ppt_x-.2"/>
                                          </p:val>
                                        </p:tav>
                                        <p:tav tm="100000">
                                          <p:val>
                                            <p:strVal val="#ppt_x"/>
                                          </p:val>
                                        </p:tav>
                                      </p:tavLst>
                                    </p:anim>
                                    <p:anim calcmode="lin" valueType="num">
                                      <p:cBhvr>
                                        <p:cTn id="45"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46" dur="500"/>
                                        <p:tgtEl>
                                          <p:spTgt spid="11"/>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par>
                          <p:cTn id="53" fill="hold">
                            <p:stCondLst>
                              <p:cond delay="4500"/>
                            </p:stCondLst>
                            <p:childTnLst>
                              <p:par>
                                <p:cTn id="54" presetID="29"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p:cTn id="56" dur="500" fill="hold"/>
                                        <p:tgtEl>
                                          <p:spTgt spid="14"/>
                                        </p:tgtEl>
                                        <p:attrNameLst>
                                          <p:attrName>ppt_x</p:attrName>
                                        </p:attrNameLst>
                                      </p:cBhvr>
                                      <p:tavLst>
                                        <p:tav tm="0">
                                          <p:val>
                                            <p:strVal val="#ppt_x-.2"/>
                                          </p:val>
                                        </p:tav>
                                        <p:tav tm="100000">
                                          <p:val>
                                            <p:strVal val="#ppt_x"/>
                                          </p:val>
                                        </p:tav>
                                      </p:tavLst>
                                    </p:anim>
                                    <p:anim calcmode="lin" valueType="num">
                                      <p:cBhvr>
                                        <p:cTn id="57"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58" dur="500"/>
                                        <p:tgtEl>
                                          <p:spTgt spid="14"/>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par>
                          <p:cTn id="65" fill="hold">
                            <p:stCondLst>
                              <p:cond delay="5500"/>
                            </p:stCondLst>
                            <p:childTnLst>
                              <p:par>
                                <p:cTn id="66" presetID="29"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500" fill="hold"/>
                                        <p:tgtEl>
                                          <p:spTgt spid="28"/>
                                        </p:tgtEl>
                                        <p:attrNameLst>
                                          <p:attrName>ppt_x</p:attrName>
                                        </p:attrNameLst>
                                      </p:cBhvr>
                                      <p:tavLst>
                                        <p:tav tm="0">
                                          <p:val>
                                            <p:strVal val="#ppt_x-.2"/>
                                          </p:val>
                                        </p:tav>
                                        <p:tav tm="100000">
                                          <p:val>
                                            <p:strVal val="#ppt_x"/>
                                          </p:val>
                                        </p:tav>
                                      </p:tavLst>
                                    </p:anim>
                                    <p:anim calcmode="lin" valueType="num">
                                      <p:cBhvr>
                                        <p:cTn id="69" dur="5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70" dur="500"/>
                                        <p:tgtEl>
                                          <p:spTgt spid="28"/>
                                        </p:tgtEl>
                                      </p:cBhvr>
                                    </p:animEffect>
                                  </p:childTnLst>
                                </p:cTn>
                              </p:par>
                            </p:childTnLst>
                          </p:cTn>
                        </p:par>
                        <p:par>
                          <p:cTn id="71" fill="hold">
                            <p:stCondLst>
                              <p:cond delay="6000"/>
                            </p:stCondLst>
                            <p:childTnLst>
                              <p:par>
                                <p:cTn id="72" presetID="42" presetClass="entr" presetSubtype="0" fill="hold" grpId="0" nodeType="after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fade">
                                      <p:cBhvr>
                                        <p:cTn id="74" dur="500"/>
                                        <p:tgtEl>
                                          <p:spTgt spid="4"/>
                                        </p:tgtEl>
                                      </p:cBhvr>
                                    </p:animEffect>
                                    <p:anim calcmode="lin" valueType="num">
                                      <p:cBhvr>
                                        <p:cTn id="75" dur="500" fill="hold"/>
                                        <p:tgtEl>
                                          <p:spTgt spid="4"/>
                                        </p:tgtEl>
                                        <p:attrNameLst>
                                          <p:attrName>ppt_x</p:attrName>
                                        </p:attrNameLst>
                                      </p:cBhvr>
                                      <p:tavLst>
                                        <p:tav tm="0">
                                          <p:val>
                                            <p:strVal val="#ppt_x"/>
                                          </p:val>
                                        </p:tav>
                                        <p:tav tm="100000">
                                          <p:val>
                                            <p:strVal val="#ppt_x"/>
                                          </p:val>
                                        </p:tav>
                                      </p:tavLst>
                                    </p:anim>
                                    <p:anim calcmode="lin" valueType="num">
                                      <p:cBhvr>
                                        <p:cTn id="76" dur="500" fill="hold"/>
                                        <p:tgtEl>
                                          <p:spTgt spid="4"/>
                                        </p:tgtEl>
                                        <p:attrNameLst>
                                          <p:attrName>ppt_y</p:attrName>
                                        </p:attrNameLst>
                                      </p:cBhvr>
                                      <p:tavLst>
                                        <p:tav tm="0">
                                          <p:val>
                                            <p:strVal val="#ppt_y+.1"/>
                                          </p:val>
                                        </p:tav>
                                        <p:tav tm="100000">
                                          <p:val>
                                            <p:strVal val="#ppt_y"/>
                                          </p:val>
                                        </p:tav>
                                      </p:tavLst>
                                    </p:anim>
                                  </p:childTnLst>
                                </p:cTn>
                              </p:par>
                            </p:childTnLst>
                          </p:cTn>
                        </p:par>
                        <p:par>
                          <p:cTn id="77" fill="hold">
                            <p:stCondLst>
                              <p:cond delay="6500"/>
                            </p:stCondLst>
                            <p:childTnLst>
                              <p:par>
                                <p:cTn id="78" presetID="2" presetClass="entr" presetSubtype="2"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 calcmode="lin" valueType="num">
                                      <p:cBhvr additive="base">
                                        <p:cTn id="80" dur="500" fill="hold"/>
                                        <p:tgtEl>
                                          <p:spTgt spid="8"/>
                                        </p:tgtEl>
                                        <p:attrNameLst>
                                          <p:attrName>ppt_x</p:attrName>
                                        </p:attrNameLst>
                                      </p:cBhvr>
                                      <p:tavLst>
                                        <p:tav tm="0">
                                          <p:val>
                                            <p:strVal val="1+#ppt_w/2"/>
                                          </p:val>
                                        </p:tav>
                                        <p:tav tm="100000">
                                          <p:val>
                                            <p:strVal val="#ppt_x"/>
                                          </p:val>
                                        </p:tav>
                                      </p:tavLst>
                                    </p:anim>
                                    <p:anim calcmode="lin" valueType="num">
                                      <p:cBhvr additive="base">
                                        <p:cTn id="8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ldLvl="0" animBg="1"/>
      <p:bldP spid="6" grpId="0" bldLvl="0" animBg="1"/>
      <p:bldP spid="30" grpId="0"/>
      <p:bldP spid="4" grpId="0" bldLvl="0" animBg="1"/>
      <p:bldP spid="8" grpId="0" bldLvl="0" animBg="1"/>
      <p:bldP spid="5" grpId="0"/>
      <p:bldP spid="10" grpId="0"/>
      <p:bldP spid="9" grpId="0"/>
      <p:bldP spid="11" grpId="0"/>
      <p:bldP spid="13" grpId="0"/>
      <p:bldP spid="14" grpId="0"/>
      <p:bldP spid="16"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C0FE01-F6AA-4808-B87F-A258957B3CF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20</a:t>
            </a:r>
          </a:p>
        </p:txBody>
      </p:sp>
      <p:pic>
        <p:nvPicPr>
          <p:cNvPr id="7" name="Picture 6"/>
          <p:cNvPicPr>
            <a:picLocks noChangeAspect="1"/>
          </p:cNvPicPr>
          <p:nvPr/>
        </p:nvPicPr>
        <p:blipFill>
          <a:blip r:embed="rId2"/>
          <a:stretch>
            <a:fillRect/>
          </a:stretch>
        </p:blipFill>
        <p:spPr>
          <a:xfrm>
            <a:off x="3445590" y="172948"/>
            <a:ext cx="4220164" cy="3353268"/>
          </a:xfrm>
          <a:prstGeom prst="rect">
            <a:avLst/>
          </a:prstGeom>
        </p:spPr>
      </p:pic>
      <p:pic>
        <p:nvPicPr>
          <p:cNvPr id="8" name="Picture 7"/>
          <p:cNvPicPr>
            <a:picLocks noChangeAspect="1"/>
          </p:cNvPicPr>
          <p:nvPr/>
        </p:nvPicPr>
        <p:blipFill>
          <a:blip r:embed="rId3"/>
          <a:stretch>
            <a:fillRect/>
          </a:stretch>
        </p:blipFill>
        <p:spPr>
          <a:xfrm>
            <a:off x="2778450" y="3687380"/>
            <a:ext cx="5554444" cy="2622932"/>
          </a:xfrm>
          <a:prstGeom prst="rect">
            <a:avLst/>
          </a:prstGeom>
        </p:spPr>
      </p:pic>
    </p:spTree>
    <p:extLst>
      <p:ext uri="{BB962C8B-B14F-4D97-AF65-F5344CB8AC3E}">
        <p14:creationId xmlns:p14="http://schemas.microsoft.com/office/powerpoint/2010/main" val="1266329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29">
            <a:extLst>
              <a:ext uri="{FF2B5EF4-FFF2-40B4-BE49-F238E27FC236}">
                <a16:creationId xmlns:a16="http://schemas.microsoft.com/office/drawing/2014/main" id="{EFD0ED61-47DA-41C4-96CD-47365389E371}"/>
              </a:ext>
            </a:extLst>
          </p:cNvPr>
          <p:cNvSpPr/>
          <p:nvPr/>
        </p:nvSpPr>
        <p:spPr>
          <a:xfrm>
            <a:off x="786879" y="273974"/>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Điểm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danh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thủ</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công</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6" name="Slide Number Placeholder 3">
            <a:extLst>
              <a:ext uri="{FF2B5EF4-FFF2-40B4-BE49-F238E27FC236}">
                <a16:creationId xmlns:a16="http://schemas.microsoft.com/office/drawing/2014/main" id="{34B856F9-A41B-447E-933A-F6A6427E1269}"/>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21</a:t>
            </a:fld>
            <a:endParaRPr lang="en-US" sz="2400" dirty="0"/>
          </a:p>
        </p:txBody>
      </p:sp>
      <p:pic>
        <p:nvPicPr>
          <p:cNvPr id="2" name="Picture 1"/>
          <p:cNvPicPr>
            <a:picLocks noChangeAspect="1"/>
          </p:cNvPicPr>
          <p:nvPr/>
        </p:nvPicPr>
        <p:blipFill>
          <a:blip r:embed="rId2"/>
          <a:stretch>
            <a:fillRect/>
          </a:stretch>
        </p:blipFill>
        <p:spPr>
          <a:xfrm>
            <a:off x="2577262" y="1416398"/>
            <a:ext cx="5496692" cy="3277057"/>
          </a:xfrm>
          <a:prstGeom prst="rect">
            <a:avLst/>
          </a:prstGeom>
        </p:spPr>
      </p:pic>
    </p:spTree>
    <p:extLst>
      <p:ext uri="{BB962C8B-B14F-4D97-AF65-F5344CB8AC3E}">
        <p14:creationId xmlns:p14="http://schemas.microsoft.com/office/powerpoint/2010/main" val="379473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22</a:t>
            </a:r>
          </a:p>
        </p:txBody>
      </p:sp>
      <p:pic>
        <p:nvPicPr>
          <p:cNvPr id="2" name="Picture 1"/>
          <p:cNvPicPr>
            <a:picLocks noChangeAspect="1"/>
          </p:cNvPicPr>
          <p:nvPr/>
        </p:nvPicPr>
        <p:blipFill>
          <a:blip r:embed="rId2"/>
          <a:stretch>
            <a:fillRect/>
          </a:stretch>
        </p:blipFill>
        <p:spPr>
          <a:xfrm>
            <a:off x="1781048" y="496948"/>
            <a:ext cx="8354591" cy="4744112"/>
          </a:xfrm>
          <a:prstGeom prst="rect">
            <a:avLst/>
          </a:prstGeom>
        </p:spPr>
      </p:pic>
    </p:spTree>
    <p:extLst>
      <p:ext uri="{BB962C8B-B14F-4D97-AF65-F5344CB8AC3E}">
        <p14:creationId xmlns:p14="http://schemas.microsoft.com/office/powerpoint/2010/main" val="1010108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vi-VN"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Tác vụ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kiểm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tra</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sinh</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viên</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6" name="Slide Number Placeholder 3">
            <a:extLst>
              <a:ext uri="{FF2B5EF4-FFF2-40B4-BE49-F238E27FC236}">
                <a16:creationId xmlns:a16="http://schemas.microsoft.com/office/drawing/2014/main" id="{147C91D4-B985-4E6D-A1C1-A6EB0ABCC18B}"/>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23</a:t>
            </a:fld>
            <a:endParaRPr lang="en-US" sz="2400" dirty="0"/>
          </a:p>
        </p:txBody>
      </p:sp>
      <p:pic>
        <p:nvPicPr>
          <p:cNvPr id="2" name="Picture 1"/>
          <p:cNvPicPr>
            <a:picLocks noChangeAspect="1"/>
          </p:cNvPicPr>
          <p:nvPr/>
        </p:nvPicPr>
        <p:blipFill>
          <a:blip r:embed="rId2"/>
          <a:stretch>
            <a:fillRect/>
          </a:stretch>
        </p:blipFill>
        <p:spPr>
          <a:xfrm>
            <a:off x="2438717" y="1824354"/>
            <a:ext cx="7391984" cy="2512119"/>
          </a:xfrm>
          <a:prstGeom prst="rect">
            <a:avLst/>
          </a:prstGeom>
        </p:spPr>
      </p:pic>
    </p:spTree>
    <p:extLst>
      <p:ext uri="{BB962C8B-B14F-4D97-AF65-F5344CB8AC3E}">
        <p14:creationId xmlns:p14="http://schemas.microsoft.com/office/powerpoint/2010/main" val="204734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035" y="1459230"/>
            <a:ext cx="579755" cy="57975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58650" y="1459230"/>
            <a:ext cx="153670" cy="39801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09655" y="145859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46290" y="2563495"/>
            <a:ext cx="2552700" cy="645160"/>
          </a:xfrm>
          <a:prstGeom prst="rect">
            <a:avLst/>
          </a:prstGeom>
          <a:noFill/>
        </p:spPr>
        <p:txBody>
          <a:bodyPr wrap="square" rtlCol="0">
            <a:spAutoFit/>
          </a:bodyPr>
          <a:lstStyle/>
          <a:p>
            <a:pPr algn="l"/>
            <a:r>
              <a:rPr lang="en-US" altLang="zh-CN" sz="3600" b="1" dirty="0">
                <a:solidFill>
                  <a:schemeClr val="tx1">
                    <a:lumMod val="85000"/>
                    <a:lumOff val="15000"/>
                  </a:schemeClr>
                </a:solidFill>
                <a:latin typeface="Arial" panose="020B0604020202020204" pitchFamily="34" charset="0"/>
                <a:ea typeface="Microsoft YaHei UI" panose="020B0503020204020204" pitchFamily="34" charset="-122"/>
              </a:rPr>
              <a:t>PART</a:t>
            </a:r>
            <a:r>
              <a:rPr lang="en-US" altLang="zh-CN" sz="3600" b="1" dirty="0">
                <a:solidFill>
                  <a:schemeClr val="tx1">
                    <a:lumMod val="85000"/>
                    <a:lumOff val="15000"/>
                  </a:schemeClr>
                </a:solidFill>
                <a:latin typeface="Arial" panose="020B0604020202020204" pitchFamily="34" charset="0"/>
              </a:rPr>
              <a:t> 0</a:t>
            </a:r>
            <a:r>
              <a:rPr lang="vi-VN" altLang="zh-CN" sz="3600" b="1" dirty="0">
                <a:solidFill>
                  <a:schemeClr val="tx1">
                    <a:lumMod val="85000"/>
                    <a:lumOff val="15000"/>
                  </a:schemeClr>
                </a:solidFill>
                <a:latin typeface="Arial" panose="020B0604020202020204" pitchFamily="34" charset="0"/>
              </a:rPr>
              <a:t>4</a:t>
            </a:r>
            <a:endParaRPr lang="en-US" altLang="zh-CN" sz="3600" b="1" dirty="0">
              <a:solidFill>
                <a:schemeClr val="tx1">
                  <a:lumMod val="85000"/>
                  <a:lumOff val="15000"/>
                </a:schemeClr>
              </a:solidFill>
              <a:latin typeface="Arial" panose="020B0604020202020204" pitchFamily="34" charset="0"/>
            </a:endParaRPr>
          </a:p>
        </p:txBody>
      </p:sp>
      <p:sp>
        <p:nvSpPr>
          <p:cNvPr id="28" name="文本框 27"/>
          <p:cNvSpPr txBox="1"/>
          <p:nvPr/>
        </p:nvSpPr>
        <p:spPr>
          <a:xfrm>
            <a:off x="7146290" y="3208655"/>
            <a:ext cx="4063365" cy="707886"/>
          </a:xfrm>
          <a:prstGeom prst="rect">
            <a:avLst/>
          </a:prstGeom>
          <a:noFill/>
        </p:spPr>
        <p:txBody>
          <a:bodyPr wrap="square" rtlCol="0">
            <a:spAutoFit/>
          </a:bodyPr>
          <a:lstStyle/>
          <a:p>
            <a:r>
              <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Kết Luận</a:t>
            </a:r>
            <a:endParaRPr lang="zh-CN" altLang="en-US"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endParaRPr>
          </a:p>
        </p:txBody>
      </p:sp>
      <p:pic>
        <p:nvPicPr>
          <p:cNvPr id="4" name="Picture 3">
            <a:extLst>
              <a:ext uri="{FF2B5EF4-FFF2-40B4-BE49-F238E27FC236}">
                <a16:creationId xmlns:a16="http://schemas.microsoft.com/office/drawing/2014/main" id="{4365AC4C-DAAE-46AD-BFD9-453F009DCAC2}"/>
              </a:ext>
            </a:extLst>
          </p:cNvPr>
          <p:cNvPicPr>
            <a:picLocks noChangeAspect="1"/>
          </p:cNvPicPr>
          <p:nvPr/>
        </p:nvPicPr>
        <p:blipFill>
          <a:blip r:embed="rId3"/>
          <a:stretch>
            <a:fillRect/>
          </a:stretch>
        </p:blipFill>
        <p:spPr>
          <a:xfrm>
            <a:off x="0" y="2038350"/>
            <a:ext cx="6830059" cy="3401060"/>
          </a:xfrm>
          <a:prstGeom prst="rect">
            <a:avLst/>
          </a:prstGeom>
        </p:spPr>
      </p:pic>
      <p:sp>
        <p:nvSpPr>
          <p:cNvPr id="9" name="Slide Number Placeholder 3">
            <a:extLst>
              <a:ext uri="{FF2B5EF4-FFF2-40B4-BE49-F238E27FC236}">
                <a16:creationId xmlns:a16="http://schemas.microsoft.com/office/drawing/2014/main" id="{19A0BEB7-8EB3-46B3-B64A-3A23612B949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24</a:t>
            </a:fld>
            <a:endParaRPr lang="en-US" sz="2400" dirty="0"/>
          </a:p>
        </p:txBody>
      </p:sp>
    </p:spTree>
    <p:extLst>
      <p:ext uri="{BB962C8B-B14F-4D97-AF65-F5344CB8AC3E}">
        <p14:creationId xmlns:p14="http://schemas.microsoft.com/office/powerpoint/2010/main" val="3502709237"/>
      </p:ext>
    </p:extLst>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500" fill="hold"/>
                                        <p:tgtEl>
                                          <p:spTgt spid="28"/>
                                        </p:tgtEl>
                                        <p:attrNameLst>
                                          <p:attrName>ppt_w</p:attrName>
                                        </p:attrNameLst>
                                      </p:cBhvr>
                                      <p:tavLst>
                                        <p:tav tm="0">
                                          <p:val>
                                            <p:fltVal val="0"/>
                                          </p:val>
                                        </p:tav>
                                        <p:tav tm="100000">
                                          <p:val>
                                            <p:strVal val="#ppt_w"/>
                                          </p:val>
                                        </p:tav>
                                      </p:tavLst>
                                    </p:anim>
                                    <p:anim calcmode="lin" valueType="num">
                                      <p:cBhvr>
                                        <p:cTn id="20" dur="500" fill="hold"/>
                                        <p:tgtEl>
                                          <p:spTgt spid="28"/>
                                        </p:tgtEl>
                                        <p:attrNameLst>
                                          <p:attrName>ppt_h</p:attrName>
                                        </p:attrNameLst>
                                      </p:cBhvr>
                                      <p:tavLst>
                                        <p:tav tm="0">
                                          <p:val>
                                            <p:fltVal val="0"/>
                                          </p:val>
                                        </p:tav>
                                        <p:tav tm="100000">
                                          <p:val>
                                            <p:strVal val="#ppt_h"/>
                                          </p:val>
                                        </p:tav>
                                      </p:tavLst>
                                    </p:anim>
                                    <p:anim calcmode="lin" valueType="num">
                                      <p:cBhvr>
                                        <p:cTn id="21" dur="500" fill="hold"/>
                                        <p:tgtEl>
                                          <p:spTgt spid="28"/>
                                        </p:tgtEl>
                                        <p:attrNameLst>
                                          <p:attrName>style.rotation</p:attrName>
                                        </p:attrNameLst>
                                      </p:cBhvr>
                                      <p:tavLst>
                                        <p:tav tm="0">
                                          <p:val>
                                            <p:fltVal val="360"/>
                                          </p:val>
                                        </p:tav>
                                        <p:tav tm="100000">
                                          <p:val>
                                            <p:fltVal val="0"/>
                                          </p:val>
                                        </p:tav>
                                      </p:tavLst>
                                    </p:anim>
                                    <p:animEffect transition="in" filter="fade">
                                      <p:cBhvr>
                                        <p:cTn id="22" dur="500"/>
                                        <p:tgtEl>
                                          <p:spTgt spid="28"/>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8" grpId="0" bldLvl="0" animBg="1"/>
      <p:bldP spid="7" grpId="0" bldLvl="0" animBg="1"/>
      <p:bldP spid="3"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3CB074B-7951-41F6-A347-2AB5873BFCCA}"/>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25</a:t>
            </a:fld>
            <a:endParaRPr lang="en-US" sz="2400" dirty="0"/>
          </a:p>
        </p:txBody>
      </p:sp>
      <p:sp>
        <p:nvSpPr>
          <p:cNvPr id="3"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Tại</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sao</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LBP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có</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hiệu</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suất</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tốt</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hơn</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5" name="Rectangle 4">
            <a:extLst>
              <a:ext uri="{FF2B5EF4-FFF2-40B4-BE49-F238E27FC236}">
                <a16:creationId xmlns:a16="http://schemas.microsoft.com/office/drawing/2014/main" id="{225BD02B-FB1A-4E3A-B0F3-593CF41F18A4}"/>
              </a:ext>
            </a:extLst>
          </p:cNvPr>
          <p:cNvSpPr/>
          <p:nvPr/>
        </p:nvSpPr>
        <p:spPr>
          <a:xfrm>
            <a:off x="1329949" y="1754114"/>
            <a:ext cx="10301981" cy="2308324"/>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Độ</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chịu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đựng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từng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biến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đổi</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Hiệu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tử</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không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cần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phải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xám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trước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vào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lvl="0">
              <a:lnSpc>
                <a:spcPct val="150000"/>
              </a:lnSpc>
              <a:spcAft>
                <a:spcPts val="0"/>
              </a:spcAft>
            </a:pP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125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26</a:t>
            </a:r>
          </a:p>
        </p:txBody>
      </p:sp>
      <p:sp>
        <p:nvSpPr>
          <p:cNvPr id="5"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Ưu</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điểm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6" name="Rectangle 5">
            <a:extLst>
              <a:ext uri="{FF2B5EF4-FFF2-40B4-BE49-F238E27FC236}">
                <a16:creationId xmlns:a16="http://schemas.microsoft.com/office/drawing/2014/main" id="{225BD02B-FB1A-4E3A-B0F3-593CF41F18A4}"/>
              </a:ext>
            </a:extLst>
          </p:cNvPr>
          <p:cNvSpPr/>
          <p:nvPr/>
        </p:nvSpPr>
        <p:spPr>
          <a:xfrm>
            <a:off x="1329949" y="1754114"/>
            <a:ext cx="10301981" cy="3416320"/>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một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hiệu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xác</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dựa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trên</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đã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đạt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nhiều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người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nghiên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cứu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quả</a:t>
            </a:r>
            <a:r>
              <a:rPr lang="en-US" sz="2400" dirty="0">
                <a:latin typeface="Calibri" panose="020F0502020204030204" pitchFamily="34" charset="0"/>
                <a:ea typeface="Times New Roman" panose="02020603050405020304" pitchFamily="18" charset="0"/>
                <a:cs typeface="Calibri" panose="020F0502020204030204" pitchFamily="34" charset="0"/>
              </a:rPr>
              <a:t> so </a:t>
            </a:r>
            <a:r>
              <a:rPr lang="en-US" sz="2400" dirty="0" err="1">
                <a:latin typeface="Calibri" panose="020F0502020204030204" pitchFamily="34" charset="0"/>
                <a:ea typeface="Times New Roman" panose="02020603050405020304" pitchFamily="18" charset="0"/>
                <a:cs typeface="Calibri" panose="020F0502020204030204" pitchFamily="34" charset="0"/>
              </a:rPr>
              <a:t>sánh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cao</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Tỷ</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lệ</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hoạt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tốt</a:t>
            </a:r>
            <a:r>
              <a:rPr lang="en-US" sz="2400" dirty="0">
                <a:latin typeface="Calibri" panose="020F0502020204030204" pitchFamily="34" charset="0"/>
                <a:ea typeface="Times New Roman" panose="02020603050405020304" pitchFamily="18" charset="0"/>
                <a:cs typeface="Calibri" panose="020F0502020204030204" pitchFamily="34" charset="0"/>
              </a:rPr>
              <a:t> so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thuật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toán</a:t>
            </a:r>
            <a:r>
              <a:rPr lang="en-US" sz="2400" dirty="0">
                <a:latin typeface="Calibri" panose="020F0502020204030204" pitchFamily="34" charset="0"/>
                <a:ea typeface="Times New Roman" panose="02020603050405020304" pitchFamily="18" charset="0"/>
                <a:cs typeface="Calibri" panose="020F0502020204030204" pitchFamily="34" charset="0"/>
              </a:rPr>
              <a:t> so </a:t>
            </a:r>
            <a:r>
              <a:rPr lang="en-US" sz="2400" dirty="0" err="1">
                <a:latin typeface="Calibri" panose="020F0502020204030204" pitchFamily="34" charset="0"/>
                <a:ea typeface="Times New Roman" panose="02020603050405020304" pitchFamily="18" charset="0"/>
                <a:cs typeface="Calibri" panose="020F0502020204030204" pitchFamily="34" charset="0"/>
              </a:rPr>
              <a:t>sánh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khác</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Tỷ</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lệ</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duy</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trì</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mức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cao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dưới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lỗi</a:t>
            </a:r>
            <a:r>
              <a:rPr lang="en-US" sz="2400" dirty="0">
                <a:latin typeface="Calibri" panose="020F0502020204030204" pitchFamily="34" charset="0"/>
                <a:ea typeface="Times New Roman" panose="02020603050405020304" pitchFamily="18" charset="0"/>
                <a:cs typeface="Calibri" panose="020F0502020204030204" pitchFamily="34" charset="0"/>
              </a:rPr>
              <a:t> do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điều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trường</a:t>
            </a:r>
            <a:r>
              <a:rPr lang="en-US" sz="2400" dirty="0">
                <a:latin typeface="Calibri" panose="020F0502020204030204" pitchFamily="34" charset="0"/>
                <a:ea typeface="Times New Roman" panose="02020603050405020304" pitchFamily="18" charset="0"/>
                <a:cs typeface="Calibri" panose="020F0502020204030204" pitchFamily="34" charset="0"/>
              </a:rPr>
              <a:t>.</a:t>
            </a: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190260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27</a:t>
            </a:r>
          </a:p>
        </p:txBody>
      </p:sp>
      <p:sp>
        <p:nvSpPr>
          <p:cNvPr id="5"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Nhược</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điểm</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6" name="Rectangle 5">
            <a:extLst>
              <a:ext uri="{FF2B5EF4-FFF2-40B4-BE49-F238E27FC236}">
                <a16:creationId xmlns:a16="http://schemas.microsoft.com/office/drawing/2014/main" id="{225BD02B-FB1A-4E3A-B0F3-593CF41F18A4}"/>
              </a:ext>
            </a:extLst>
          </p:cNvPr>
          <p:cNvSpPr/>
          <p:nvPr/>
        </p:nvSpPr>
        <p:spPr>
          <a:xfrm>
            <a:off x="1329949" y="1754114"/>
            <a:ext cx="10301981" cy="3416320"/>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Thiếu</a:t>
            </a:r>
            <a:r>
              <a:rPr lang="en-US" sz="2400" dirty="0">
                <a:latin typeface="Calibri" panose="020F0502020204030204" pitchFamily="34" charset="0"/>
                <a:ea typeface="Times New Roman" panose="02020603050405020304" pitchFamily="18" charset="0"/>
                <a:cs typeface="Calibri" panose="020F0502020204030204" pitchFamily="34" charset="0"/>
              </a:rPr>
              <a:t> chi </a:t>
            </a:r>
            <a:r>
              <a:rPr lang="en-US" sz="2400" dirty="0" err="1">
                <a:latin typeface="Calibri" panose="020F0502020204030204" pitchFamily="34" charset="0"/>
                <a:ea typeface="Times New Roman" panose="02020603050405020304" pitchFamily="18" charset="0"/>
                <a:cs typeface="Calibri" panose="020F0502020204030204" pitchFamily="34" charset="0"/>
              </a:rPr>
              <a:t>tiết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về</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nghiên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cứu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khứ</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nhiều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người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tham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khảo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chúng</a:t>
            </a:r>
            <a:r>
              <a:rPr lang="en-US" sz="2400" dirty="0">
                <a:latin typeface="Calibri" panose="020F0502020204030204" pitchFamily="34" charset="0"/>
                <a:ea typeface="Times New Roman" panose="02020603050405020304" pitchFamily="18" charset="0"/>
                <a:cs typeface="Calibri" panose="020F0502020204030204" pitchFamily="34" charset="0"/>
              </a:rPr>
              <a:t> ta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theo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sát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này</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Nghiên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cứu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sâu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vẫn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cần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thiết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đạt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thậm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hiệu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suất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tỉ</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lệ</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LBP.</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Chưa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dù</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cải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tỷ</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lệ</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LBP </a:t>
            </a:r>
            <a:r>
              <a:rPr lang="en-US" sz="2400" dirty="0" err="1">
                <a:latin typeface="Calibri" panose="020F0502020204030204" pitchFamily="34" charset="0"/>
                <a:ea typeface="Times New Roman" panose="02020603050405020304" pitchFamily="18" charset="0"/>
                <a:cs typeface="Calibri" panose="020F0502020204030204" pitchFamily="34" charset="0"/>
              </a:rPr>
              <a:t>dưới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lỗi</a:t>
            </a:r>
            <a:r>
              <a:rPr lang="en-US" sz="2400" dirty="0">
                <a:latin typeface="Calibri" panose="020F0502020204030204" pitchFamily="34" charset="0"/>
                <a:ea typeface="Times New Roman" panose="02020603050405020304" pitchFamily="18" charset="0"/>
                <a:cs typeface="Calibri" panose="020F0502020204030204" pitchFamily="34" charset="0"/>
              </a:rPr>
              <a:t> do </a:t>
            </a:r>
            <a:r>
              <a:rPr lang="en-US" sz="2400" dirty="0" err="1">
                <a:latin typeface="Calibri" panose="020F0502020204030204" pitchFamily="34" charset="0"/>
                <a:ea typeface="Times New Roman" panose="02020603050405020304" pitchFamily="18" charset="0"/>
                <a:cs typeface="Calibri" panose="020F0502020204030204" pitchFamily="34" charset="0"/>
              </a:rPr>
              <a:t>tác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từ</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trường</a:t>
            </a:r>
            <a:r>
              <a:rPr lang="en-US" sz="2400" dirty="0">
                <a:latin typeface="Calibri" panose="020F0502020204030204" pitchFamily="34" charset="0"/>
                <a:ea typeface="Times New Roman" panose="02020603050405020304" pitchFamily="18" charset="0"/>
                <a:cs typeface="Calibri" panose="020F0502020204030204" pitchFamily="34" charset="0"/>
              </a:rPr>
              <a:t>.</a:t>
            </a:r>
          </a:p>
        </p:txBody>
      </p:sp>
    </p:spTree>
    <p:extLst>
      <p:ext uri="{BB962C8B-B14F-4D97-AF65-F5344CB8AC3E}">
        <p14:creationId xmlns:p14="http://schemas.microsoft.com/office/powerpoint/2010/main" val="3283889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28</a:t>
            </a:r>
          </a:p>
        </p:txBody>
      </p:sp>
      <p:sp>
        <p:nvSpPr>
          <p:cNvPr id="7" name="五边形 29">
            <a:extLst>
              <a:ext uri="{FF2B5EF4-FFF2-40B4-BE49-F238E27FC236}">
                <a16:creationId xmlns:a16="http://schemas.microsoft.com/office/drawing/2014/main" id="{EFD0ED61-47DA-41C4-96CD-47365389E371}"/>
              </a:ext>
            </a:extLst>
          </p:cNvPr>
          <p:cNvSpPr/>
          <p:nvPr/>
        </p:nvSpPr>
        <p:spPr>
          <a:xfrm>
            <a:off x="648334" y="537210"/>
            <a:ext cx="3580766" cy="669290"/>
          </a:xfrm>
          <a:prstGeom prst="homePlate">
            <a:avLst/>
          </a:prstGeom>
          <a:solidFill>
            <a:srgbClr val="C33736"/>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Hướng</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phát</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triển</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trong</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tương</a:t>
            </a:r>
            <a:r>
              <a:rPr lang="en-US" altLang="zh-CN"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2400" dirty="0" err="1">
                <a:solidFill>
                  <a:srgbClr val="FFFFFF"/>
                </a:solidFill>
                <a:latin typeface="Calibri" panose="020F0502020204030204" pitchFamily="34" charset="0"/>
                <a:ea typeface="Microsoft YaHei UI" panose="020B0503020204020204" pitchFamily="34" charset="-122"/>
                <a:cs typeface="Calibri" panose="020F0502020204030204" pitchFamily="34" charset="0"/>
              </a:rPr>
              <a:t>lai</a:t>
            </a:r>
            <a:endParaRPr lang="zh-CN" altLang="en-US" sz="2400" dirty="0">
              <a:solidFill>
                <a:srgbClr val="FFFFFF"/>
              </a:solidFill>
              <a:latin typeface="Calibri" panose="020F0502020204030204" pitchFamily="34" charset="0"/>
              <a:ea typeface="Microsoft YaHei UI" panose="020B0503020204020204" pitchFamily="34" charset="-122"/>
              <a:cs typeface="Calibri" panose="020F0502020204030204" pitchFamily="34" charset="0"/>
            </a:endParaRPr>
          </a:p>
        </p:txBody>
      </p:sp>
      <p:sp>
        <p:nvSpPr>
          <p:cNvPr id="9" name="Rectangle 8">
            <a:extLst>
              <a:ext uri="{FF2B5EF4-FFF2-40B4-BE49-F238E27FC236}">
                <a16:creationId xmlns:a16="http://schemas.microsoft.com/office/drawing/2014/main" id="{225BD02B-FB1A-4E3A-B0F3-593CF41F18A4}"/>
              </a:ext>
            </a:extLst>
          </p:cNvPr>
          <p:cNvSpPr/>
          <p:nvPr/>
        </p:nvSpPr>
        <p:spPr>
          <a:xfrm>
            <a:off x="1329949" y="1754114"/>
            <a:ext cx="10301981" cy="2862322"/>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Nghiên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cứu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tiến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cách</a:t>
            </a:r>
            <a:r>
              <a:rPr lang="en-US" sz="2400" dirty="0">
                <a:latin typeface="Calibri" panose="020F0502020204030204" pitchFamily="34" charset="0"/>
                <a:ea typeface="Times New Roman" panose="02020603050405020304" pitchFamily="18" charset="0"/>
                <a:cs typeface="Calibri" panose="020F0502020204030204" pitchFamily="34" charset="0"/>
              </a:rPr>
              <a:t> chia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vực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địa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việc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tìm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kiếm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trọng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đối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họ</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Tìm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kiếm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tiền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mạnh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chống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lại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biến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đổi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thay</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đổi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sự</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xuất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cấu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bề</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a:latin typeface="Calibri" panose="020F0502020204030204" pitchFamily="34" charset="0"/>
                <a:ea typeface="Times New Roman" panose="02020603050405020304" pitchFamily="18" charset="0"/>
                <a:cs typeface="Calibri" panose="020F0502020204030204" pitchFamily="34" charset="0"/>
              </a:rPr>
              <a:t>LBP </a:t>
            </a:r>
            <a:r>
              <a:rPr lang="en-US" sz="2400" dirty="0" err="1">
                <a:latin typeface="Calibri" panose="020F0502020204030204" pitchFamily="34" charset="0"/>
                <a:ea typeface="Times New Roman" panose="02020603050405020304" pitchFamily="18" charset="0"/>
                <a:cs typeface="Calibri" panose="020F0502020204030204" pitchFamily="34" charset="0"/>
              </a:rPr>
              <a:t>tính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năng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biểu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nghiên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cứu</a:t>
            </a:r>
            <a:r>
              <a:rPr lang="en-US" sz="2400" dirty="0">
                <a:latin typeface="Calibri" panose="020F0502020204030204" pitchFamily="34" charset="0"/>
                <a:ea typeface="Times New Roman" panose="02020603050405020304" pitchFamily="18" charset="0"/>
                <a:cs typeface="Calibri" panose="020F0502020204030204" pitchFamily="34" charset="0"/>
              </a:rPr>
              <a:t>.</a:t>
            </a: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4104705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18055" y="3309711"/>
            <a:ext cx="4984750" cy="2720975"/>
          </a:xfrm>
          <a:prstGeom prst="rect">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5560" y="3309711"/>
            <a:ext cx="2253615" cy="270637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218055" y="6016081"/>
            <a:ext cx="551815" cy="55181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959465" y="35242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1837670" y="352425"/>
            <a:ext cx="359410" cy="19640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02805" y="3309711"/>
            <a:ext cx="5013960" cy="2720975"/>
          </a:xfrm>
          <a:prstGeom prst="rect">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07974" y="694055"/>
            <a:ext cx="7673431" cy="1446550"/>
          </a:xfrm>
          <a:prstGeom prst="rect">
            <a:avLst/>
          </a:prstGeom>
          <a:noFill/>
        </p:spPr>
        <p:txBody>
          <a:bodyPr wrap="square" rtlCol="0">
            <a:spAutoFit/>
          </a:bodyPr>
          <a:lstStyle/>
          <a:p>
            <a:pPr algn="l"/>
            <a:r>
              <a:rPr lang="en-US" altLang="zh-CN" sz="8800" b="1" dirty="0">
                <a:solidFill>
                  <a:srgbClr val="C33736"/>
                </a:solidFill>
                <a:latin typeface="Microsoft YaHei UI" panose="020B0503020204020204" pitchFamily="34" charset="-122"/>
                <a:ea typeface="Microsoft YaHei UI" panose="020B0503020204020204" pitchFamily="34" charset="-122"/>
              </a:rPr>
              <a:t>THANK </a:t>
            </a:r>
            <a:r>
              <a:rPr lang="en-US" altLang="zh-CN" sz="8800" b="1" dirty="0">
                <a:solidFill>
                  <a:schemeClr val="tx1">
                    <a:lumMod val="85000"/>
                    <a:lumOff val="15000"/>
                  </a:schemeClr>
                </a:solidFill>
                <a:latin typeface="Microsoft YaHei UI" panose="020B0503020204020204" pitchFamily="34" charset="-122"/>
                <a:ea typeface="Microsoft YaHei UI" panose="020B0503020204020204" pitchFamily="34" charset="-122"/>
              </a:rPr>
              <a:t>YOU</a:t>
            </a:r>
          </a:p>
        </p:txBody>
      </p:sp>
      <p:sp>
        <p:nvSpPr>
          <p:cNvPr id="9"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29</a:t>
            </a: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2" presetClass="entr" presetSubtype="2"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12" grpId="0" bldLvl="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35" y="2038350"/>
            <a:ext cx="6830060" cy="3401060"/>
          </a:xfrm>
          <a:prstGeom prst="rect">
            <a:avLst/>
          </a:prstGeom>
          <a:blipFill rotWithShape="1">
            <a:blip r:embed="rId3" cstate="screen">
              <a:graysc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035" y="1459230"/>
            <a:ext cx="579755" cy="57975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58650" y="1459230"/>
            <a:ext cx="153670" cy="39801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09655" y="145859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46290" y="2563495"/>
            <a:ext cx="2552700" cy="645160"/>
          </a:xfrm>
          <a:prstGeom prst="rect">
            <a:avLst/>
          </a:prstGeom>
          <a:noFill/>
        </p:spPr>
        <p:txBody>
          <a:bodyPr wrap="square" rtlCol="0">
            <a:spAutoFit/>
          </a:bodyPr>
          <a:lstStyle/>
          <a:p>
            <a:pPr algn="l"/>
            <a:r>
              <a:rPr lang="en-US" altLang="zh-CN" sz="3600" b="1" dirty="0">
                <a:solidFill>
                  <a:schemeClr val="tx1">
                    <a:lumMod val="85000"/>
                    <a:lumOff val="15000"/>
                  </a:schemeClr>
                </a:solidFill>
                <a:latin typeface="Arial" panose="020B0604020202020204" pitchFamily="34" charset="0"/>
                <a:ea typeface="Microsoft YaHei UI" panose="020B0503020204020204" pitchFamily="34" charset="-122"/>
              </a:rPr>
              <a:t>PART</a:t>
            </a:r>
            <a:r>
              <a:rPr lang="en-US" altLang="zh-CN" sz="3600" b="1" dirty="0">
                <a:solidFill>
                  <a:schemeClr val="tx1">
                    <a:lumMod val="85000"/>
                    <a:lumOff val="15000"/>
                  </a:schemeClr>
                </a:solidFill>
                <a:latin typeface="Arial" panose="020B0604020202020204" pitchFamily="34" charset="0"/>
              </a:rPr>
              <a:t> 01</a:t>
            </a:r>
          </a:p>
        </p:txBody>
      </p:sp>
      <p:sp>
        <p:nvSpPr>
          <p:cNvPr id="28" name="文本框 27"/>
          <p:cNvSpPr txBox="1"/>
          <p:nvPr/>
        </p:nvSpPr>
        <p:spPr>
          <a:xfrm>
            <a:off x="7146290" y="3208655"/>
            <a:ext cx="3798570" cy="707886"/>
          </a:xfrm>
          <a:prstGeom prst="rect">
            <a:avLst/>
          </a:prstGeom>
          <a:noFill/>
        </p:spPr>
        <p:txBody>
          <a:bodyPr wrap="square" rtlCol="0">
            <a:spAutoFit/>
          </a:bodyPr>
          <a:lstStyle/>
          <a:p>
            <a:pPr fontAlgn="auto">
              <a:lnSpc>
                <a:spcPct val="100000"/>
              </a:lnSpc>
            </a:pPr>
            <a:r>
              <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sym typeface="+mn-ea"/>
              </a:rPr>
              <a:t>Giới Thiệu Đề Tài</a:t>
            </a:r>
            <a:endParaRPr lang="zh-CN" altLang="en-US"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sym typeface="+mn-ea"/>
            </a:endParaRPr>
          </a:p>
        </p:txBody>
      </p:sp>
      <p:sp>
        <p:nvSpPr>
          <p:cNvPr id="9" name="Slide Number Placeholder 3">
            <a:extLst>
              <a:ext uri="{FF2B5EF4-FFF2-40B4-BE49-F238E27FC236}">
                <a16:creationId xmlns:a16="http://schemas.microsoft.com/office/drawing/2014/main" id="{489CEE06-0D28-42D0-9E35-4F472FF22D7C}"/>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3</a:t>
            </a:fld>
            <a:endParaRPr lang="en-US" sz="2400" dirty="0"/>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49" presetClass="entr" presetSubtype="0"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fltVal val="0"/>
                                          </p:val>
                                        </p:tav>
                                        <p:tav tm="100000">
                                          <p:val>
                                            <p:strVal val="#ppt_h"/>
                                          </p:val>
                                        </p:tav>
                                      </p:tavLst>
                                    </p:anim>
                                    <p:anim calcmode="lin" valueType="num">
                                      <p:cBhvr>
                                        <p:cTn id="25" dur="500" fill="hold"/>
                                        <p:tgtEl>
                                          <p:spTgt spid="28"/>
                                        </p:tgtEl>
                                        <p:attrNameLst>
                                          <p:attrName>style.rotation</p:attrName>
                                        </p:attrNameLst>
                                      </p:cBhvr>
                                      <p:tavLst>
                                        <p:tav tm="0">
                                          <p:val>
                                            <p:fltVal val="360"/>
                                          </p:val>
                                        </p:tav>
                                        <p:tav tm="100000">
                                          <p:val>
                                            <p:fltVal val="0"/>
                                          </p:val>
                                        </p:tav>
                                      </p:tavLst>
                                    </p:anim>
                                    <p:animEffect transition="in" filter="fade">
                                      <p:cBhvr>
                                        <p:cTn id="26" dur="500"/>
                                        <p:tgtEl>
                                          <p:spTgt spid="28"/>
                                        </p:tgtEl>
                                      </p:cBhvr>
                                    </p:animEffect>
                                  </p:childTnLst>
                                </p:cTn>
                              </p:par>
                            </p:childTnLst>
                          </p:cTn>
                        </p:par>
                        <p:par>
                          <p:cTn id="27" fill="hold">
                            <p:stCondLst>
                              <p:cond delay="2000"/>
                            </p:stCondLst>
                            <p:childTnLst>
                              <p:par>
                                <p:cTn id="28" presetID="2" presetClass="entr" presetSubtype="2"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1+#ppt_w/2"/>
                                          </p:val>
                                        </p:tav>
                                        <p:tav tm="100000">
                                          <p:val>
                                            <p:strVal val="#ppt_x"/>
                                          </p:val>
                                        </p:tav>
                                      </p:tavLst>
                                    </p:anim>
                                    <p:anim calcmode="lin" valueType="num">
                                      <p:cBhvr additive="base">
                                        <p:cTn id="31" dur="500" fill="hold"/>
                                        <p:tgtEl>
                                          <p:spTgt spid="8"/>
                                        </p:tgtEl>
                                        <p:attrNameLst>
                                          <p:attrName>ppt_y</p:attrName>
                                        </p:attrNameLst>
                                      </p:cBhvr>
                                      <p:tavLst>
                                        <p:tav tm="0">
                                          <p:val>
                                            <p:strVal val="#ppt_y"/>
                                          </p:val>
                                        </p:tav>
                                        <p:tav tm="100000">
                                          <p:val>
                                            <p:strVal val="#ppt_y"/>
                                          </p:val>
                                        </p:tav>
                                      </p:tavLst>
                                    </p:anim>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bldLvl="0" animBg="1"/>
      <p:bldP spid="8" grpId="0" bldLvl="0" animBg="1"/>
      <p:bldP spid="7" grpId="0" bldLvl="0" animBg="1"/>
      <p:bldP spid="3"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
            <a:extLst>
              <a:ext uri="{FF2B5EF4-FFF2-40B4-BE49-F238E27FC236}">
                <a16:creationId xmlns:a16="http://schemas.microsoft.com/office/drawing/2014/main" id="{B54C1FD8-4AFA-43CA-804E-BEC5A1E495E1}"/>
              </a:ext>
            </a:extLst>
          </p:cNvPr>
          <p:cNvSpPr/>
          <p:nvPr/>
        </p:nvSpPr>
        <p:spPr>
          <a:xfrm>
            <a:off x="4377950" y="363220"/>
            <a:ext cx="3436100" cy="716280"/>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2800" b="1" dirty="0">
                <a:latin typeface="Calibri" panose="020F0502020204030204" pitchFamily="34" charset="0"/>
                <a:ea typeface="Microsoft YaHei UI" panose="020B0503020204020204" pitchFamily="34" charset="-122"/>
                <a:cs typeface="Calibri" panose="020F0502020204030204" pitchFamily="34" charset="0"/>
              </a:rPr>
              <a:t>Lý do chọn đề tài</a:t>
            </a:r>
            <a:endParaRPr lang="zh-CN" altLang="en-US" sz="2800" b="1" dirty="0">
              <a:latin typeface="Calibri" panose="020F0502020204030204" pitchFamily="34" charset="0"/>
              <a:ea typeface="Microsoft YaHei UI" panose="020B0503020204020204" pitchFamily="34" charset="-122"/>
              <a:cs typeface="Calibri" panose="020F0502020204030204" pitchFamily="34" charset="0"/>
            </a:endParaRPr>
          </a:p>
        </p:txBody>
      </p:sp>
      <p:sp>
        <p:nvSpPr>
          <p:cNvPr id="4" name="Slide Number Placeholder 3">
            <a:extLst>
              <a:ext uri="{FF2B5EF4-FFF2-40B4-BE49-F238E27FC236}">
                <a16:creationId xmlns:a16="http://schemas.microsoft.com/office/drawing/2014/main" id="{7AC355E5-71DD-4244-91CA-5C948F10DE6C}"/>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4</a:t>
            </a:fld>
            <a:endParaRPr lang="en-US" sz="2400" dirty="0"/>
          </a:p>
        </p:txBody>
      </p:sp>
      <p:sp>
        <p:nvSpPr>
          <p:cNvPr id="2" name="TextBox 1">
            <a:extLst>
              <a:ext uri="{FF2B5EF4-FFF2-40B4-BE49-F238E27FC236}">
                <a16:creationId xmlns:a16="http://schemas.microsoft.com/office/drawing/2014/main" id="{7013964B-5378-4257-8BE1-D809792057DA}"/>
              </a:ext>
            </a:extLst>
          </p:cNvPr>
          <p:cNvSpPr txBox="1"/>
          <p:nvPr/>
        </p:nvSpPr>
        <p:spPr>
          <a:xfrm>
            <a:off x="171451" y="1571624"/>
            <a:ext cx="11915774" cy="4154984"/>
          </a:xfrm>
          <a:prstGeom prst="rect">
            <a:avLst/>
          </a:prstGeom>
          <a:noFill/>
        </p:spPr>
        <p:txBody>
          <a:bodyPr wrap="square" rtlCol="0">
            <a:spAutoFit/>
          </a:bodyPr>
          <a:lstStyle/>
          <a:p>
            <a:pPr marL="285750" indent="-285750">
              <a:buFont typeface="Wingdings" panose="05000000000000000000" pitchFamily="2" charset="2"/>
              <a:buChar char="q"/>
            </a:pPr>
            <a:r>
              <a:rPr lang="vi-VN" sz="2400" dirty="0">
                <a:latin typeface="Calibri" panose="020F0502020204030204" pitchFamily="34" charset="0"/>
                <a:cs typeface="Calibri" panose="020F0502020204030204" pitchFamily="34" charset="0"/>
              </a:rPr>
              <a:t>Một hệ thống nhận dạng mặt không đòi hỏi có sự tương tác trực tiếp giữa</a:t>
            </a:r>
            <a:r>
              <a:rPr lang="en-US" sz="2400" dirty="0">
                <a:latin typeface="Calibri" panose="020F0502020204030204" pitchFamily="34" charset="0"/>
                <a:cs typeface="Calibri" panose="020F0502020204030204" pitchFamily="34" charset="0"/>
              </a:rPr>
              <a:t> </a:t>
            </a:r>
            <a:r>
              <a:rPr lang="vi-VN" sz="2400" dirty="0">
                <a:latin typeface="Calibri" panose="020F0502020204030204" pitchFamily="34" charset="0"/>
                <a:cs typeface="Calibri" panose="020F0502020204030204" pitchFamily="34" charset="0"/>
              </a:rPr>
              <a:t>đối tượng được nhận dạng và hệ thống.</a:t>
            </a:r>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vi-VN" sz="2400" dirty="0">
                <a:latin typeface="Calibri" panose="020F0502020204030204" pitchFamily="34" charset="0"/>
                <a:cs typeface="Calibri" panose="020F0502020204030204" pitchFamily="34" charset="0"/>
              </a:rPr>
              <a:t>Việc thu nhận dữ liệu (ảnh mặt) cho quá trình nhận dạng một con người dễ thực hiện hơn so với thu nhận các đặc đặc điểm sinh trắc học khác (như thu nhận dấu vân tay và mống mắt).</a:t>
            </a:r>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vi-VN" sz="2400" dirty="0">
                <a:latin typeface="Calibri" panose="020F0502020204030204" pitchFamily="34" charset="0"/>
                <a:cs typeface="Calibri" panose="020F0502020204030204" pitchFamily="34" charset="0"/>
              </a:rPr>
              <a:t>Dữ liệu về mặt người phổ biến hơn so với các đặc trưng khác do sự bùng nổ các mạng xã hội (facebook, twitter …), các dịch vụ chia sẻ dữ liệu đa phương tiện (youtube, vimeo …) và sự phát triển mạnh mẽ của các thiết bị thu nhận hình ảnh.</a:t>
            </a:r>
            <a:endParaRPr lang="en-US" sz="2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vi-VN" sz="2400" dirty="0">
                <a:latin typeface="Calibri" panose="020F0502020204030204" pitchFamily="34" charset="0"/>
                <a:cs typeface="Calibri" panose="020F0502020204030204" pitchFamily="34" charset="0"/>
              </a:rPr>
              <a:t>Từ ảnh khuôn mặt của một người ta có thể khai thác nhiều thông tin liên quan chứ không chỉ là danh tính, chẳng hạn như giới tính (gender), màu da (skin color), hướng nhìn (gaze direction), chủng tộc, hành vi, sức khỏe, độ tuổi, cảm xúc và mức độ thông minh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068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
            <a:extLst>
              <a:ext uri="{FF2B5EF4-FFF2-40B4-BE49-F238E27FC236}">
                <a16:creationId xmlns:a16="http://schemas.microsoft.com/office/drawing/2014/main" id="{B54C1FD8-4AFA-43CA-804E-BEC5A1E495E1}"/>
              </a:ext>
            </a:extLst>
          </p:cNvPr>
          <p:cNvSpPr/>
          <p:nvPr/>
        </p:nvSpPr>
        <p:spPr>
          <a:xfrm>
            <a:off x="4377950" y="363220"/>
            <a:ext cx="3436100" cy="716280"/>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ltLang="zh-CN" sz="2800" b="1" dirty="0">
                <a:latin typeface="Calibri" panose="020F0502020204030204" pitchFamily="34" charset="0"/>
                <a:ea typeface="Microsoft YaHei UI" panose="020B0503020204020204" pitchFamily="34" charset="-122"/>
                <a:cs typeface="Calibri" panose="020F0502020204030204" pitchFamily="34" charset="0"/>
              </a:rPr>
              <a:t>T</a:t>
            </a:r>
            <a:r>
              <a:rPr lang="en-US" altLang="zh-CN" sz="2800" b="1" dirty="0" err="1">
                <a:latin typeface="Calibri" panose="020F0502020204030204" pitchFamily="34" charset="0"/>
                <a:ea typeface="Microsoft YaHei UI" panose="020B0503020204020204" pitchFamily="34" charset="-122"/>
                <a:cs typeface="Calibri" panose="020F0502020204030204" pitchFamily="34" charset="0"/>
              </a:rPr>
              <a:t>ổng</a:t>
            </a:r>
            <a:r>
              <a:rPr lang="en-US" altLang="zh-CN" sz="2800" b="1" dirty="0">
                <a:latin typeface="Calibri" panose="020F0502020204030204" pitchFamily="34" charset="0"/>
                <a:ea typeface="Microsoft YaHei UI" panose="020B0503020204020204" pitchFamily="34" charset="-122"/>
                <a:cs typeface="Calibri" panose="020F0502020204030204" pitchFamily="34" charset="0"/>
              </a:rPr>
              <a:t> </a:t>
            </a:r>
            <a:r>
              <a:rPr lang="en-US" altLang="zh-CN" sz="2800" b="1" dirty="0" err="1">
                <a:latin typeface="Calibri" panose="020F0502020204030204" pitchFamily="34" charset="0"/>
                <a:ea typeface="Microsoft YaHei UI" panose="020B0503020204020204" pitchFamily="34" charset="-122"/>
                <a:cs typeface="Calibri" panose="020F0502020204030204" pitchFamily="34" charset="0"/>
              </a:rPr>
              <a:t>Quan</a:t>
            </a:r>
            <a:endParaRPr lang="zh-CN" altLang="en-US" sz="2800" b="1" dirty="0">
              <a:latin typeface="Calibri" panose="020F0502020204030204" pitchFamily="34" charset="0"/>
              <a:ea typeface="Microsoft YaHei UI" panose="020B0503020204020204" pitchFamily="34" charset="-122"/>
              <a:cs typeface="Calibri" panose="020F0502020204030204" pitchFamily="34" charset="0"/>
            </a:endParaRPr>
          </a:p>
        </p:txBody>
      </p:sp>
      <p:sp>
        <p:nvSpPr>
          <p:cNvPr id="2" name="Rectangle 1">
            <a:extLst>
              <a:ext uri="{FF2B5EF4-FFF2-40B4-BE49-F238E27FC236}">
                <a16:creationId xmlns:a16="http://schemas.microsoft.com/office/drawing/2014/main" id="{225BD02B-FB1A-4E3A-B0F3-593CF41F18A4}"/>
              </a:ext>
            </a:extLst>
          </p:cNvPr>
          <p:cNvSpPr/>
          <p:nvPr/>
        </p:nvSpPr>
        <p:spPr>
          <a:xfrm>
            <a:off x="1329949" y="1477023"/>
            <a:ext cx="9628995" cy="5078313"/>
          </a:xfrm>
          <a:prstGeom prst="rect">
            <a:avLst/>
          </a:prstGeom>
        </p:spPr>
        <p:txBody>
          <a:bodyPr wrap="square">
            <a:spAutoFit/>
          </a:bodyPr>
          <a:lstStyle/>
          <a:p>
            <a:pPr lvl="0">
              <a:lnSpc>
                <a:spcPct val="150000"/>
              </a:lnSpc>
              <a:spcAft>
                <a:spcPts val="0"/>
              </a:spcAft>
            </a:pP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tích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bao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gồm</a:t>
            </a:r>
            <a:r>
              <a:rPr lang="en-US" sz="2400" dirty="0">
                <a:latin typeface="Calibri" panose="020F0502020204030204" pitchFamily="34" charset="0"/>
                <a:ea typeface="Times New Roman" panose="02020603050405020304" pitchFamily="18" charset="0"/>
                <a:cs typeface="Calibri" panose="020F0502020204030204" pitchFamily="34" charset="0"/>
              </a:rPr>
              <a:t>:</a:t>
            </a:r>
            <a:endParaRPr lang="vi-VN" sz="2400" dirty="0">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spcAft>
                <a:spcPts val="0"/>
              </a:spcAft>
              <a:buFont typeface="Times New Roman" panose="02020603050405020304" pitchFamily="18" charset="0"/>
              <a:buChar char="-"/>
            </a:pPr>
            <a:r>
              <a:rPr lang="en-US" sz="2400" dirty="0">
                <a:latin typeface="Calibri" panose="020F0502020204030204" pitchFamily="34" charset="0"/>
                <a:ea typeface="Times New Roman" panose="02020603050405020304" pitchFamily="18" charset="0"/>
                <a:cs typeface="Calibri" panose="020F0502020204030204" pitchFamily="34" charset="0"/>
              </a:rPr>
              <a:t>Face detection: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định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vị</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vực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a:latin typeface="Calibri" panose="020F0502020204030204" pitchFamily="34" charset="0"/>
                <a:ea typeface="Times New Roman" panose="02020603050405020304" pitchFamily="18" charset="0"/>
                <a:cs typeface="Calibri" panose="020F0502020204030204" pitchFamily="34" charset="0"/>
              </a:rPr>
              <a:t>Face pre-processing: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tiền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chi </a:t>
            </a:r>
            <a:r>
              <a:rPr lang="en-US" sz="2400" dirty="0" err="1">
                <a:latin typeface="Calibri" panose="020F0502020204030204" pitchFamily="34" charset="0"/>
                <a:ea typeface="Times New Roman" panose="02020603050405020304" pitchFamily="18" charset="0"/>
                <a:cs typeface="Calibri" panose="020F0502020204030204" pitchFamily="34" charset="0"/>
              </a:rPr>
              <a:t>tiết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sắc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nét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giúp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giảm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sai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lệch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hệ</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thống</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a:latin typeface="Calibri" panose="020F0502020204030204" pitchFamily="34" charset="0"/>
                <a:ea typeface="Times New Roman" panose="02020603050405020304" pitchFamily="18" charset="0"/>
                <a:cs typeface="Calibri" panose="020F0502020204030204" pitchFamily="34" charset="0"/>
              </a:rPr>
              <a:t>Collect and learn faces: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lưu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giữ</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nhiều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sau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xử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lý</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để</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a:latin typeface="Calibri" panose="020F0502020204030204" pitchFamily="34" charset="0"/>
                <a:ea typeface="Times New Roman" panose="02020603050405020304" pitchFamily="18" charset="0"/>
                <a:cs typeface="Calibri" panose="020F0502020204030204" pitchFamily="34" charset="0"/>
              </a:rPr>
              <a:t>Face recognition: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quá</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diện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 so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tập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hợp</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lvl="0">
              <a:lnSpc>
                <a:spcPct val="150000"/>
              </a:lnSpc>
              <a:spcAft>
                <a:spcPts val="0"/>
              </a:spcAft>
            </a:pP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a:extLst>
              <a:ext uri="{FF2B5EF4-FFF2-40B4-BE49-F238E27FC236}">
                <a16:creationId xmlns:a16="http://schemas.microsoft.com/office/drawing/2014/main" id="{2BF6661D-C6DA-4BAF-8459-59BFEE87DC7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5</a:t>
            </a:fld>
            <a:endParaRPr lang="en-US" sz="2400" dirty="0"/>
          </a:p>
        </p:txBody>
      </p:sp>
    </p:spTree>
    <p:extLst>
      <p:ext uri="{BB962C8B-B14F-4D97-AF65-F5344CB8AC3E}">
        <p14:creationId xmlns:p14="http://schemas.microsoft.com/office/powerpoint/2010/main" val="390507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35" y="2038350"/>
            <a:ext cx="6830060" cy="3401060"/>
          </a:xfrm>
          <a:prstGeom prst="rect">
            <a:avLst/>
          </a:prstGeom>
          <a:blipFill rotWithShape="1">
            <a:blip r:embed="rId3" cstate="screen">
              <a:graysc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035" y="1459230"/>
            <a:ext cx="579755" cy="57975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58650" y="1459230"/>
            <a:ext cx="153670" cy="39801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09655" y="145859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46290" y="2563495"/>
            <a:ext cx="2552700" cy="645160"/>
          </a:xfrm>
          <a:prstGeom prst="rect">
            <a:avLst/>
          </a:prstGeom>
          <a:noFill/>
        </p:spPr>
        <p:txBody>
          <a:bodyPr wrap="square" rtlCol="0">
            <a:spAutoFit/>
          </a:bodyPr>
          <a:lstStyle/>
          <a:p>
            <a:pPr algn="l"/>
            <a:r>
              <a:rPr lang="en-US" altLang="zh-CN" sz="3600" b="1" dirty="0">
                <a:solidFill>
                  <a:schemeClr val="tx1">
                    <a:lumMod val="85000"/>
                    <a:lumOff val="15000"/>
                  </a:schemeClr>
                </a:solidFill>
                <a:latin typeface="Arial" panose="020B0604020202020204" pitchFamily="34" charset="0"/>
                <a:ea typeface="Microsoft YaHei UI" panose="020B0503020204020204" pitchFamily="34" charset="-122"/>
              </a:rPr>
              <a:t>PART</a:t>
            </a:r>
            <a:r>
              <a:rPr lang="en-US" altLang="zh-CN" sz="3600" b="1" dirty="0">
                <a:solidFill>
                  <a:schemeClr val="tx1">
                    <a:lumMod val="85000"/>
                    <a:lumOff val="15000"/>
                  </a:schemeClr>
                </a:solidFill>
                <a:latin typeface="Arial" panose="020B0604020202020204" pitchFamily="34" charset="0"/>
              </a:rPr>
              <a:t> 0</a:t>
            </a:r>
            <a:r>
              <a:rPr lang="vi-VN" altLang="zh-CN" sz="3600" b="1" dirty="0">
                <a:solidFill>
                  <a:schemeClr val="tx1">
                    <a:lumMod val="85000"/>
                    <a:lumOff val="15000"/>
                  </a:schemeClr>
                </a:solidFill>
                <a:latin typeface="Arial" panose="020B0604020202020204" pitchFamily="34" charset="0"/>
              </a:rPr>
              <a:t>2</a:t>
            </a:r>
            <a:endParaRPr lang="en-US" altLang="zh-CN" sz="3600" b="1" dirty="0">
              <a:solidFill>
                <a:schemeClr val="tx1">
                  <a:lumMod val="85000"/>
                  <a:lumOff val="15000"/>
                </a:schemeClr>
              </a:solidFill>
              <a:latin typeface="Arial" panose="020B0604020202020204" pitchFamily="34" charset="0"/>
            </a:endParaRPr>
          </a:p>
        </p:txBody>
      </p:sp>
      <p:sp>
        <p:nvSpPr>
          <p:cNvPr id="9"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6</a:t>
            </a:fld>
            <a:endParaRPr lang="en-US" sz="2400" dirty="0"/>
          </a:p>
        </p:txBody>
      </p:sp>
      <p:sp>
        <p:nvSpPr>
          <p:cNvPr id="10" name="文本框 27"/>
          <p:cNvSpPr txBox="1"/>
          <p:nvPr/>
        </p:nvSpPr>
        <p:spPr>
          <a:xfrm>
            <a:off x="6992620" y="3429866"/>
            <a:ext cx="5066030" cy="1938992"/>
          </a:xfrm>
          <a:prstGeom prst="rect">
            <a:avLst/>
          </a:prstGeom>
          <a:noFill/>
        </p:spPr>
        <p:txBody>
          <a:bodyPr wrap="square" rtlCol="0">
            <a:spAutoFit/>
          </a:bodyPr>
          <a:lstStyle/>
          <a:p>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Giới</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Thiệu</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Các</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Thuật</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Toán</a:t>
            </a:r>
            <a:endPar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endParaRPr>
          </a:p>
          <a:p>
            <a:r>
              <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endParaRPr lang="zh-CN" altLang="en-US"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 calcmode="lin" valueType="num">
                                      <p:cBhvr>
                                        <p:cTn id="36" dur="500" fill="hold"/>
                                        <p:tgtEl>
                                          <p:spTgt spid="10"/>
                                        </p:tgtEl>
                                        <p:attrNameLst>
                                          <p:attrName>style.rotation</p:attrName>
                                        </p:attrNameLst>
                                      </p:cBhvr>
                                      <p:tavLst>
                                        <p:tav tm="0">
                                          <p:val>
                                            <p:fltVal val="360"/>
                                          </p:val>
                                        </p:tav>
                                        <p:tav tm="100000">
                                          <p:val>
                                            <p:fltVal val="0"/>
                                          </p:val>
                                        </p:tav>
                                      </p:tavLst>
                                    </p:anim>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8" grpId="0" bldLvl="0" animBg="1"/>
      <p:bldP spid="7" grpId="0" bldLvl="0" animBg="1"/>
      <p:bldP spid="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a:extLst>
              <a:ext uri="{FF2B5EF4-FFF2-40B4-BE49-F238E27FC236}">
                <a16:creationId xmlns:a16="http://schemas.microsoft.com/office/drawing/2014/main" id="{B54C1FD8-4AFA-43CA-804E-BEC5A1E495E1}"/>
              </a:ext>
            </a:extLst>
          </p:cNvPr>
          <p:cNvSpPr/>
          <p:nvPr/>
        </p:nvSpPr>
        <p:spPr>
          <a:xfrm>
            <a:off x="4323600" y="329738"/>
            <a:ext cx="3185564" cy="563880"/>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err="1" smtClean="0">
                <a:latin typeface="Calibri" panose="020F0502020204030204" pitchFamily="34" charset="0"/>
                <a:ea typeface="Microsoft YaHei UI" panose="020B0503020204020204" pitchFamily="34" charset="-122"/>
                <a:cs typeface="Calibri" panose="020F0502020204030204" pitchFamily="34" charset="0"/>
              </a:rPr>
              <a:t>Các</a:t>
            </a:r>
            <a:r>
              <a:rPr lang="en-US" altLang="zh-CN" sz="2800" b="1" dirty="0" smtClean="0">
                <a:latin typeface="Calibri" panose="020F0502020204030204" pitchFamily="34" charset="0"/>
                <a:ea typeface="Microsoft YaHei UI" panose="020B0503020204020204" pitchFamily="34" charset="-122"/>
                <a:cs typeface="Calibri" panose="020F0502020204030204" pitchFamily="34" charset="0"/>
              </a:rPr>
              <a:t> </a:t>
            </a:r>
            <a:r>
              <a:rPr lang="en-US" altLang="zh-CN" sz="2800" b="1" dirty="0" err="1" smtClean="0">
                <a:latin typeface="Calibri" panose="020F0502020204030204" pitchFamily="34" charset="0"/>
                <a:ea typeface="Microsoft YaHei UI" panose="020B0503020204020204" pitchFamily="34" charset="-122"/>
                <a:cs typeface="Calibri" panose="020F0502020204030204" pitchFamily="34" charset="0"/>
              </a:rPr>
              <a:t>Thuật</a:t>
            </a:r>
            <a:r>
              <a:rPr lang="en-US" altLang="zh-CN" sz="2800" b="1" dirty="0" smtClean="0">
                <a:latin typeface="Calibri" panose="020F0502020204030204" pitchFamily="34" charset="0"/>
                <a:ea typeface="Microsoft YaHei UI" panose="020B0503020204020204" pitchFamily="34" charset="-122"/>
                <a:cs typeface="Calibri" panose="020F0502020204030204" pitchFamily="34" charset="0"/>
              </a:rPr>
              <a:t> </a:t>
            </a:r>
            <a:r>
              <a:rPr lang="en-US" altLang="zh-CN" sz="2800" b="1" dirty="0" err="1" smtClean="0">
                <a:latin typeface="Calibri" panose="020F0502020204030204" pitchFamily="34" charset="0"/>
                <a:ea typeface="Microsoft YaHei UI" panose="020B0503020204020204" pitchFamily="34" charset="-122"/>
                <a:cs typeface="Calibri" panose="020F0502020204030204" pitchFamily="34" charset="0"/>
              </a:rPr>
              <a:t>Toán</a:t>
            </a:r>
            <a:endParaRPr lang="zh-CN" altLang="en-US" sz="2800" b="1" dirty="0">
              <a:latin typeface="Calibri" panose="020F0502020204030204" pitchFamily="34" charset="0"/>
              <a:ea typeface="Microsoft YaHei UI" panose="020B0503020204020204" pitchFamily="34" charset="-122"/>
              <a:cs typeface="Calibri" panose="020F0502020204030204" pitchFamily="34" charset="0"/>
            </a:endParaRPr>
          </a:p>
        </p:txBody>
      </p:sp>
      <p:sp>
        <p:nvSpPr>
          <p:cNvPr id="4" name="Slide Number Placeholder 3">
            <a:extLst>
              <a:ext uri="{FF2B5EF4-FFF2-40B4-BE49-F238E27FC236}">
                <a16:creationId xmlns:a16="http://schemas.microsoft.com/office/drawing/2014/main" id="{6A96DE5C-9DB5-4466-9FB4-0FB0BF1C1D90}"/>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400" dirty="0"/>
              <a:t>7</a:t>
            </a:r>
          </a:p>
        </p:txBody>
      </p:sp>
      <p:sp>
        <p:nvSpPr>
          <p:cNvPr id="5" name="Rectangle 4">
            <a:extLst>
              <a:ext uri="{FF2B5EF4-FFF2-40B4-BE49-F238E27FC236}">
                <a16:creationId xmlns:a16="http://schemas.microsoft.com/office/drawing/2014/main" id="{225BD02B-FB1A-4E3A-B0F3-593CF41F18A4}"/>
              </a:ext>
            </a:extLst>
          </p:cNvPr>
          <p:cNvSpPr/>
          <p:nvPr/>
        </p:nvSpPr>
        <p:spPr>
          <a:xfrm>
            <a:off x="1329948" y="1477023"/>
            <a:ext cx="10301981" cy="4524315"/>
          </a:xfrm>
          <a:prstGeom prst="rect">
            <a:avLst/>
          </a:prstGeom>
        </p:spPr>
        <p:txBody>
          <a:bodyPr wrap="square">
            <a:spAutoFit/>
          </a:bodyPr>
          <a:lstStyle/>
          <a:p>
            <a:pPr lvl="0">
              <a:lnSpc>
                <a:spcPct val="150000"/>
              </a:lnSpc>
              <a:spcAft>
                <a:spcPts val="0"/>
              </a:spcAft>
            </a:pP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khuôn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mặt</a:t>
            </a:r>
            <a:r>
              <a:rPr lang="en-US" sz="2400" dirty="0">
                <a:latin typeface="Calibri" panose="020F0502020204030204" pitchFamily="34" charset="0"/>
                <a:ea typeface="Times New Roman" panose="02020603050405020304" pitchFamily="18" charset="0"/>
                <a:cs typeface="Calibri" panose="020F0502020204030204" pitchFamily="34" charset="0"/>
              </a:rPr>
              <a:t>:</a:t>
            </a:r>
            <a:endParaRPr lang="vi-VN" sz="2400" dirty="0">
              <a:latin typeface="Calibri" panose="020F0502020204030204" pitchFamily="34" charset="0"/>
              <a:ea typeface="Times New Roman" panose="02020603050405020304" pitchFamily="18" charset="0"/>
              <a:cs typeface="Calibri" panose="020F0502020204030204" pitchFamily="34" charset="0"/>
            </a:endParaRP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tiếp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toàn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cục</a:t>
            </a:r>
            <a:r>
              <a:rPr lang="en-US" sz="2400" dirty="0">
                <a:latin typeface="Calibri" panose="020F0502020204030204" pitchFamily="34" charset="0"/>
                <a:ea typeface="Times New Roman" panose="02020603050405020304" pitchFamily="18" charset="0"/>
                <a:cs typeface="Calibri" panose="020F0502020204030204" pitchFamily="34" charset="0"/>
              </a:rPr>
              <a:t> (global, </a:t>
            </a:r>
            <a:r>
              <a:rPr lang="en-US" sz="2400" dirty="0" err="1">
                <a:latin typeface="Calibri" panose="020F0502020204030204" pitchFamily="34" charset="0"/>
                <a:ea typeface="Times New Roman" panose="02020603050405020304" pitchFamily="18" charset="0"/>
                <a:cs typeface="Calibri" panose="020F0502020204030204" pitchFamily="34" charset="0"/>
              </a:rPr>
              <a:t>như</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Eigenfaces</a:t>
            </a:r>
            <a:r>
              <a:rPr lang="en-US" sz="2400" dirty="0">
                <a:latin typeface="Calibri" panose="020F0502020204030204" pitchFamily="34" charset="0"/>
                <a:ea typeface="Times New Roman" panose="02020603050405020304" pitchFamily="18" charset="0"/>
                <a:cs typeface="Calibri" panose="020F0502020204030204" pitchFamily="34" charset="0"/>
              </a:rPr>
              <a:t>-PCA, </a:t>
            </a:r>
            <a:r>
              <a:rPr lang="en-US" sz="2400" dirty="0" err="1">
                <a:latin typeface="Calibri" panose="020F0502020204030204" pitchFamily="34" charset="0"/>
                <a:ea typeface="Times New Roman" panose="02020603050405020304" pitchFamily="18" charset="0"/>
                <a:cs typeface="Calibri" panose="020F0502020204030204" pitchFamily="34" charset="0"/>
              </a:rPr>
              <a:t>Fisherfaces</a:t>
            </a:r>
            <a:r>
              <a:rPr lang="en-US" sz="2400" dirty="0">
                <a:latin typeface="Calibri" panose="020F0502020204030204" pitchFamily="34" charset="0"/>
                <a:ea typeface="Times New Roman" panose="02020603050405020304" pitchFamily="18" charset="0"/>
                <a:cs typeface="Calibri" panose="020F0502020204030204" pitchFamily="34" charset="0"/>
              </a:rPr>
              <a:t>-LDA).</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tiếp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cận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dựa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trên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đặc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điểm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cục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bộ</a:t>
            </a:r>
            <a:r>
              <a:rPr lang="en-US" sz="2400" dirty="0">
                <a:latin typeface="Calibri" panose="020F0502020204030204" pitchFamily="34" charset="0"/>
                <a:ea typeface="Times New Roman" panose="02020603050405020304" pitchFamily="18" charset="0"/>
                <a:cs typeface="Calibri" panose="020F0502020204030204" pitchFamily="34" charset="0"/>
              </a:rPr>
              <a:t> (local feature, </a:t>
            </a:r>
            <a:r>
              <a:rPr lang="en-US" sz="2400" dirty="0" err="1">
                <a:latin typeface="Calibri" panose="020F0502020204030204" pitchFamily="34" charset="0"/>
                <a:ea typeface="Times New Roman" panose="02020603050405020304" pitchFamily="18" charset="0"/>
                <a:cs typeface="Calibri" panose="020F0502020204030204" pitchFamily="34" charset="0"/>
              </a:rPr>
              <a:t>như</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LBP,Gabor</a:t>
            </a:r>
            <a:r>
              <a:rPr lang="en-US" sz="2400" dirty="0">
                <a:latin typeface="Calibri" panose="020F0502020204030204" pitchFamily="34" charset="0"/>
                <a:ea typeface="Times New Roman" panose="02020603050405020304" pitchFamily="18" charset="0"/>
                <a:cs typeface="Calibri" panose="020F0502020204030204" pitchFamily="34" charset="0"/>
              </a:rPr>
              <a:t> wavelets).</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lai</a:t>
            </a:r>
            <a:r>
              <a:rPr lang="en-US" sz="2400" dirty="0">
                <a:latin typeface="Calibri" panose="020F0502020204030204" pitchFamily="34" charset="0"/>
                <a:ea typeface="Times New Roman" panose="02020603050405020304" pitchFamily="18" charset="0"/>
                <a:cs typeface="Calibri" panose="020F0502020204030204" pitchFamily="34" charset="0"/>
              </a:rPr>
              <a:t> (hybrid,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sự</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hợp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hai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toàn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cục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local feature).</a:t>
            </a:r>
          </a:p>
          <a:p>
            <a:pPr marL="342900" lvl="0" indent="-342900">
              <a:lnSpc>
                <a:spcPct val="150000"/>
              </a:lnSpc>
              <a:spcAft>
                <a:spcPts val="0"/>
              </a:spcAft>
              <a:buFont typeface="Times New Roman" panose="02020603050405020304" pitchFamily="18" charset="0"/>
              <a:buChar char="-"/>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lvl="0">
              <a:lnSpc>
                <a:spcPct val="150000"/>
              </a:lnSpc>
              <a:spcAft>
                <a:spcPts val="0"/>
              </a:spcAft>
            </a:pP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89401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1">
            <a:extLst>
              <a:ext uri="{FF2B5EF4-FFF2-40B4-BE49-F238E27FC236}">
                <a16:creationId xmlns:a16="http://schemas.microsoft.com/office/drawing/2014/main" id="{B54C1FD8-4AFA-43CA-804E-BEC5A1E495E1}"/>
              </a:ext>
            </a:extLst>
          </p:cNvPr>
          <p:cNvSpPr/>
          <p:nvPr/>
        </p:nvSpPr>
        <p:spPr>
          <a:xfrm>
            <a:off x="3923059" y="195406"/>
            <a:ext cx="4597486" cy="996698"/>
          </a:xfrm>
          <a:prstGeom prst="roundRect">
            <a:avLst>
              <a:gd name="adj" fmla="val 50000"/>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latin typeface="Calibri" panose="020F0502020204030204" pitchFamily="34" charset="0"/>
                <a:ea typeface="Microsoft YaHei UI" panose="020B0503020204020204" pitchFamily="34" charset="-122"/>
                <a:cs typeface="Calibri" panose="020F0502020204030204" pitchFamily="34" charset="0"/>
              </a:rPr>
              <a:t>LBP Based Face Description</a:t>
            </a:r>
            <a:endParaRPr lang="zh-CN" altLang="en-US" sz="2800" b="1" dirty="0">
              <a:latin typeface="Calibri" panose="020F0502020204030204" pitchFamily="34" charset="0"/>
              <a:ea typeface="Microsoft YaHei UI" panose="020B0503020204020204" pitchFamily="34" charset="-122"/>
              <a:cs typeface="Calibri" panose="020F0502020204030204" pitchFamily="34" charset="0"/>
            </a:endParaRPr>
          </a:p>
        </p:txBody>
      </p:sp>
      <p:sp>
        <p:nvSpPr>
          <p:cNvPr id="4" name="Slide Number Placeholder 3">
            <a:extLst>
              <a:ext uri="{FF2B5EF4-FFF2-40B4-BE49-F238E27FC236}">
                <a16:creationId xmlns:a16="http://schemas.microsoft.com/office/drawing/2014/main" id="{1B28D9B6-7530-4B65-9968-FFDADFE74565}"/>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8</a:t>
            </a:fld>
            <a:endParaRPr lang="en-US" sz="2400" dirty="0"/>
          </a:p>
        </p:txBody>
      </p:sp>
      <p:sp>
        <p:nvSpPr>
          <p:cNvPr id="9" name="Rectangle 8">
            <a:extLst>
              <a:ext uri="{FF2B5EF4-FFF2-40B4-BE49-F238E27FC236}">
                <a16:creationId xmlns:a16="http://schemas.microsoft.com/office/drawing/2014/main" id="{225BD02B-FB1A-4E3A-B0F3-593CF41F18A4}"/>
              </a:ext>
            </a:extLst>
          </p:cNvPr>
          <p:cNvSpPr/>
          <p:nvPr/>
        </p:nvSpPr>
        <p:spPr>
          <a:xfrm>
            <a:off x="1329948" y="1477023"/>
            <a:ext cx="10301981" cy="5078313"/>
          </a:xfrm>
          <a:prstGeom prst="rect">
            <a:avLst/>
          </a:prstGeom>
        </p:spPr>
        <p:txBody>
          <a:bodyPr wrap="square">
            <a:spAutoFit/>
          </a:bodyPr>
          <a:lstStyle/>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Một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những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mô</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cấu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hoạt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tốt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nhất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rộng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rãi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sử</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trong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nhiều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ứng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dụng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khác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nhau</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Nó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được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chứng</a:t>
            </a:r>
            <a:r>
              <a:rPr lang="en-US" sz="2400" dirty="0">
                <a:latin typeface="Calibri" panose="020F0502020204030204" pitchFamily="34" charset="0"/>
                <a:ea typeface="Times New Roman" panose="02020603050405020304" pitchFamily="18" charset="0"/>
                <a:cs typeface="Calibri" panose="020F0502020204030204" pitchFamily="34" charset="0"/>
              </a:rPr>
              <a:t> minh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biệt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cao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bởi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vì</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sự</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bất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biến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đối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với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sự</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thay</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đổi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ánh</a:t>
            </a:r>
            <a:r>
              <a:rPr lang="en-US" sz="2400" dirty="0">
                <a:latin typeface="Calibri" panose="020F0502020204030204" pitchFamily="34" charset="0"/>
                <a:ea typeface="Times New Roman" panose="02020603050405020304" pitchFamily="18" charset="0"/>
                <a:cs typeface="Calibri" panose="020F0502020204030204" pitchFamily="34" charset="0"/>
              </a:rPr>
              <a:t> sang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hiệu</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quả</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toán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làm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nó</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phù</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hợp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cho</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các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nhiệm</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vụ</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phân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tích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hình</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ảnh</a:t>
            </a:r>
            <a:r>
              <a:rPr lang="en-US" sz="2400" dirty="0">
                <a:latin typeface="Calibri" panose="020F0502020204030204" pitchFamily="34" charset="0"/>
                <a:ea typeface="Times New Roman" panose="02020603050405020304" pitchFamily="18" charset="0"/>
                <a:cs typeface="Calibri" panose="020F0502020204030204" pitchFamily="34" charset="0"/>
              </a:rPr>
              <a:t>.</a:t>
            </a:r>
          </a:p>
          <a:p>
            <a:pPr marL="342900" lvl="0" indent="-342900">
              <a:lnSpc>
                <a:spcPct val="150000"/>
              </a:lnSpc>
              <a:spcAft>
                <a:spcPts val="0"/>
              </a:spcAft>
              <a:buFont typeface="Times New Roman" panose="02020603050405020304" pitchFamily="18" charset="0"/>
              <a:buChar char="-"/>
            </a:pP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lai</a:t>
            </a:r>
            <a:r>
              <a:rPr lang="en-US" sz="2400" dirty="0">
                <a:latin typeface="Calibri" panose="020F0502020204030204" pitchFamily="34" charset="0"/>
                <a:ea typeface="Times New Roman" panose="02020603050405020304" pitchFamily="18" charset="0"/>
                <a:cs typeface="Calibri" panose="020F0502020204030204" pitchFamily="34" charset="0"/>
              </a:rPr>
              <a:t> (hybrid, </a:t>
            </a:r>
            <a:r>
              <a:rPr lang="en-US" sz="2400" dirty="0" err="1">
                <a:latin typeface="Calibri" panose="020F0502020204030204" pitchFamily="34" charset="0"/>
                <a:ea typeface="Times New Roman" panose="02020603050405020304" pitchFamily="18" charset="0"/>
                <a:cs typeface="Calibri" panose="020F0502020204030204" pitchFamily="34" charset="0"/>
              </a:rPr>
              <a:t>là</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sự</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kết</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hợp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của</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hai</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phương</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pháp</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toàn</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cục</a:t>
            </a:r>
            <a:r>
              <a:rPr lang="en-US" sz="2400" dirty="0">
                <a:latin typeface="Calibri" panose="020F0502020204030204" pitchFamily="34" charset="0"/>
                <a:ea typeface="Times New Roman" panose="02020603050405020304" pitchFamily="18" charset="0"/>
                <a:cs typeface="Calibri" panose="020F0502020204030204" pitchFamily="34" charset="0"/>
              </a:rPr>
              <a:t> </a:t>
            </a:r>
            <a:r>
              <a:rPr lang="en-US" sz="2400" dirty="0" err="1">
                <a:latin typeface="Calibri" panose="020F0502020204030204" pitchFamily="34" charset="0"/>
                <a:ea typeface="Times New Roman" panose="02020603050405020304" pitchFamily="18" charset="0"/>
                <a:cs typeface="Calibri" panose="020F0502020204030204" pitchFamily="34" charset="0"/>
              </a:rPr>
              <a:t>và</a:t>
            </a:r>
            <a:r>
              <a:rPr lang="en-US" sz="2400" dirty="0">
                <a:latin typeface="Calibri" panose="020F0502020204030204" pitchFamily="34" charset="0"/>
                <a:ea typeface="Times New Roman" panose="02020603050405020304" pitchFamily="18" charset="0"/>
                <a:cs typeface="Calibri" panose="020F0502020204030204" pitchFamily="34" charset="0"/>
              </a:rPr>
              <a:t> local feature).</a:t>
            </a:r>
          </a:p>
          <a:p>
            <a:pPr marL="342900" lvl="0" indent="-342900">
              <a:lnSpc>
                <a:spcPct val="150000"/>
              </a:lnSpc>
              <a:spcAft>
                <a:spcPts val="0"/>
              </a:spcAft>
              <a:buFont typeface="Times New Roman" panose="02020603050405020304" pitchFamily="18" charset="0"/>
              <a:buChar char="-"/>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lvl="0">
              <a:lnSpc>
                <a:spcPct val="150000"/>
              </a:lnSpc>
              <a:spcAft>
                <a:spcPts val="0"/>
              </a:spcAft>
            </a:pPr>
            <a:endParaRPr lang="vi-VN" sz="2400" dirty="0">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33809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035" y="2038350"/>
            <a:ext cx="6830060" cy="3401060"/>
          </a:xfrm>
          <a:prstGeom prst="rect">
            <a:avLst/>
          </a:prstGeom>
          <a:blipFill rotWithShape="1">
            <a:blip r:embed="rId3" cstate="screen">
              <a:graysc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6035" y="1459230"/>
            <a:ext cx="579755" cy="579755"/>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flipH="1">
            <a:off x="12058650" y="1459230"/>
            <a:ext cx="153670" cy="39801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1209655" y="1458595"/>
            <a:ext cx="669290" cy="341630"/>
          </a:xfrm>
          <a:prstGeom prst="rect">
            <a:avLst/>
          </a:prstGeom>
          <a:solidFill>
            <a:srgbClr val="C33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146290" y="2563495"/>
            <a:ext cx="2552700" cy="645160"/>
          </a:xfrm>
          <a:prstGeom prst="rect">
            <a:avLst/>
          </a:prstGeom>
          <a:noFill/>
        </p:spPr>
        <p:txBody>
          <a:bodyPr wrap="square" rtlCol="0">
            <a:spAutoFit/>
          </a:bodyPr>
          <a:lstStyle/>
          <a:p>
            <a:pPr algn="l"/>
            <a:r>
              <a:rPr lang="en-US" altLang="zh-CN" sz="3600" b="1" dirty="0">
                <a:solidFill>
                  <a:schemeClr val="tx1">
                    <a:lumMod val="85000"/>
                    <a:lumOff val="15000"/>
                  </a:schemeClr>
                </a:solidFill>
                <a:latin typeface="Arial" panose="020B0604020202020204" pitchFamily="34" charset="0"/>
                <a:ea typeface="Microsoft YaHei UI" panose="020B0503020204020204" pitchFamily="34" charset="-122"/>
              </a:rPr>
              <a:t>PART</a:t>
            </a:r>
            <a:r>
              <a:rPr lang="en-US" altLang="zh-CN" sz="3600" b="1" dirty="0">
                <a:solidFill>
                  <a:schemeClr val="tx1">
                    <a:lumMod val="85000"/>
                    <a:lumOff val="15000"/>
                  </a:schemeClr>
                </a:solidFill>
                <a:latin typeface="Arial" panose="020B0604020202020204" pitchFamily="34" charset="0"/>
              </a:rPr>
              <a:t> 0</a:t>
            </a:r>
            <a:r>
              <a:rPr lang="vi-VN" altLang="zh-CN" sz="3600" b="1" dirty="0">
                <a:solidFill>
                  <a:schemeClr val="tx1">
                    <a:lumMod val="85000"/>
                    <a:lumOff val="15000"/>
                  </a:schemeClr>
                </a:solidFill>
                <a:latin typeface="Arial" panose="020B0604020202020204" pitchFamily="34" charset="0"/>
              </a:rPr>
              <a:t>3</a:t>
            </a:r>
            <a:endParaRPr lang="en-US" altLang="zh-CN" sz="3600" b="1" dirty="0">
              <a:solidFill>
                <a:schemeClr val="tx1">
                  <a:lumMod val="85000"/>
                  <a:lumOff val="15000"/>
                </a:schemeClr>
              </a:solidFill>
              <a:latin typeface="Arial" panose="020B0604020202020204" pitchFamily="34" charset="0"/>
            </a:endParaRPr>
          </a:p>
        </p:txBody>
      </p:sp>
      <p:sp>
        <p:nvSpPr>
          <p:cNvPr id="9" name="Slide Number Placeholder 3">
            <a:extLst>
              <a:ext uri="{FF2B5EF4-FFF2-40B4-BE49-F238E27FC236}">
                <a16:creationId xmlns:a16="http://schemas.microsoft.com/office/drawing/2014/main" id="{9C912A4A-7351-4FB3-AA98-801B0A09AACD}"/>
              </a:ext>
            </a:extLst>
          </p:cNvPr>
          <p:cNvSpPr txBox="1">
            <a:spLocks/>
          </p:cNvSpPr>
          <p:nvPr/>
        </p:nvSpPr>
        <p:spPr>
          <a:xfrm>
            <a:off x="8888730" y="6127750"/>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DE9E98B2-CD45-4BB0-9692-6FE272681656}" type="slidenum">
              <a:rPr lang="en-US" sz="2400" smtClean="0"/>
              <a:pPr algn="r"/>
              <a:t>9</a:t>
            </a:fld>
            <a:endParaRPr lang="en-US" sz="2400" dirty="0"/>
          </a:p>
        </p:txBody>
      </p:sp>
      <p:sp>
        <p:nvSpPr>
          <p:cNvPr id="11" name="文本框 27"/>
          <p:cNvSpPr txBox="1"/>
          <p:nvPr/>
        </p:nvSpPr>
        <p:spPr>
          <a:xfrm>
            <a:off x="6992620" y="3429866"/>
            <a:ext cx="5066030" cy="1938992"/>
          </a:xfrm>
          <a:prstGeom prst="rect">
            <a:avLst/>
          </a:prstGeom>
          <a:noFill/>
        </p:spPr>
        <p:txBody>
          <a:bodyPr wrap="square" rtlCol="0">
            <a:spAutoFit/>
          </a:bodyPr>
          <a:lstStyle/>
          <a:p>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Giới</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Thiệu</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Thuật</a:t>
            </a:r>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en-US" altLang="zh-CN" sz="4000" b="1" dirty="0" err="1">
                <a:solidFill>
                  <a:srgbClr val="C33736"/>
                </a:solidFill>
                <a:latin typeface="Calibri" panose="020F0502020204030204" pitchFamily="34" charset="0"/>
                <a:ea typeface="Microsoft YaHei UI" panose="020B0503020204020204" pitchFamily="34" charset="-122"/>
                <a:cs typeface="Calibri" panose="020F0502020204030204" pitchFamily="34" charset="0"/>
              </a:rPr>
              <a:t>Toán</a:t>
            </a:r>
            <a:endPar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endParaRPr>
          </a:p>
          <a:p>
            <a:r>
              <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&amp; </a:t>
            </a:r>
          </a:p>
          <a:p>
            <a:r>
              <a:rPr lang="en-US"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a:t>
            </a:r>
            <a:r>
              <a:rPr lang="vi-VN" altLang="zh-CN"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rPr>
              <a:t> Kết Quả</a:t>
            </a:r>
            <a:endParaRPr lang="zh-CN" altLang="en-US" sz="4000" b="1" dirty="0">
              <a:solidFill>
                <a:srgbClr val="C33736"/>
              </a:solidFill>
              <a:latin typeface="Calibri" panose="020F0502020204030204" pitchFamily="34" charset="0"/>
              <a:ea typeface="Microsoft YaHei UI" panose="020B0503020204020204" pitchFamily="34" charset="-122"/>
              <a:cs typeface="Calibri" panose="020F0502020204030204" pitchFamily="34" charset="0"/>
            </a:endParaRPr>
          </a:p>
        </p:txBody>
      </p:sp>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anim calcmode="lin" valueType="num">
                                      <p:cBhvr>
                                        <p:cTn id="12" dur="500" fill="hold"/>
                                        <p:tgtEl>
                                          <p:spTgt spid="6"/>
                                        </p:tgtEl>
                                        <p:attrNameLst>
                                          <p:attrName>ppt_x</p:attrName>
                                        </p:attrNameLst>
                                      </p:cBhvr>
                                      <p:tavLst>
                                        <p:tav tm="0">
                                          <p:val>
                                            <p:strVal val="#ppt_x"/>
                                          </p:val>
                                        </p:tav>
                                        <p:tav tm="100000">
                                          <p:val>
                                            <p:strVal val="#ppt_x"/>
                                          </p:val>
                                        </p:tav>
                                      </p:tavLst>
                                    </p:anim>
                                    <p:anim calcmode="lin" valueType="num">
                                      <p:cBhvr>
                                        <p:cTn id="13" dur="5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par>
                          <p:cTn id="31" fill="hold">
                            <p:stCondLst>
                              <p:cond delay="2500"/>
                            </p:stCondLst>
                            <p:childTnLst>
                              <p:par>
                                <p:cTn id="32" presetID="49" presetClass="entr" presetSubtype="0" decel="10000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8" grpId="0" bldLvl="0" animBg="1"/>
      <p:bldP spid="7" grpId="0" bldLvl="0" animBg="1"/>
      <p:bldP spid="3"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1104</Words>
  <Application>Microsoft Office PowerPoint</Application>
  <PresentationFormat>Widescreen</PresentationFormat>
  <Paragraphs>119</Paragraphs>
  <Slides>29</Slides>
  <Notes>6</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맑은 고딕</vt:lpstr>
      <vt:lpstr>Microsoft YaHei UI</vt:lpstr>
      <vt:lpstr>宋体</vt:lpstr>
      <vt:lpstr>Arial</vt:lpstr>
      <vt:lpstr>Calibri</vt:lpstr>
      <vt:lpstr>Calibri Light</vt:lpstr>
      <vt:lpstr>等线</vt:lpstr>
      <vt:lpstr>Times New Roman</vt:lpstr>
      <vt:lpstr>Wingdings</vt:lpstr>
      <vt:lpstr>方正清刻本悦宋简体</vt:lpstr>
      <vt:lpstr>Office 主题</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Phương Minh</dc:creator>
  <cp:lastModifiedBy>PHUNG</cp:lastModifiedBy>
  <cp:revision>76</cp:revision>
  <dcterms:created xsi:type="dcterms:W3CDTF">2019-07-02T09:56:01Z</dcterms:created>
  <dcterms:modified xsi:type="dcterms:W3CDTF">2019-12-17T01:38:24Z</dcterms:modified>
</cp:coreProperties>
</file>